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4"/>
  </p:sldMasterIdLst>
  <p:notesMasterIdLst>
    <p:notesMasterId r:id="rId35"/>
  </p:notesMasterIdLst>
  <p:sldIdLst>
    <p:sldId id="256" r:id="rId5"/>
    <p:sldId id="257" r:id="rId6"/>
    <p:sldId id="283" r:id="rId7"/>
    <p:sldId id="258" r:id="rId8"/>
    <p:sldId id="259" r:id="rId9"/>
    <p:sldId id="377" r:id="rId10"/>
    <p:sldId id="382" r:id="rId11"/>
    <p:sldId id="383" r:id="rId12"/>
    <p:sldId id="286" r:id="rId13"/>
    <p:sldId id="287" r:id="rId14"/>
    <p:sldId id="266" r:id="rId15"/>
    <p:sldId id="268" r:id="rId16"/>
    <p:sldId id="378" r:id="rId17"/>
    <p:sldId id="263" r:id="rId18"/>
    <p:sldId id="264" r:id="rId19"/>
    <p:sldId id="288" r:id="rId20"/>
    <p:sldId id="284" r:id="rId21"/>
    <p:sldId id="274" r:id="rId22"/>
    <p:sldId id="267" r:id="rId23"/>
    <p:sldId id="289" r:id="rId24"/>
    <p:sldId id="379" r:id="rId25"/>
    <p:sldId id="380" r:id="rId26"/>
    <p:sldId id="277" r:id="rId27"/>
    <p:sldId id="278" r:id="rId28"/>
    <p:sldId id="281" r:id="rId29"/>
    <p:sldId id="280" r:id="rId30"/>
    <p:sldId id="290" r:id="rId31"/>
    <p:sldId id="282" r:id="rId32"/>
    <p:sldId id="381" r:id="rId33"/>
    <p:sldId id="292" r:id="rId34"/>
  </p:sldIdLst>
  <p:sldSz cx="9144000" cy="5143500" type="screen16x9"/>
  <p:notesSz cx="5143500" cy="9144000"/>
  <p:embeddedFontLst>
    <p:embeddedFont>
      <p:font typeface="Helvetica" panose="020B0604020202020204" pitchFamily="34" charset="0"/>
      <p:regular r:id="rId36"/>
      <p:bold r:id="rId37"/>
      <p:italic r:id="rId38"/>
      <p:boldItalic r:id="rId39"/>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3365"/>
    <a:srgbClr val="034F86"/>
    <a:srgbClr val="EEAC7A"/>
    <a:srgbClr val="F2BF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247" autoAdjust="0"/>
  </p:normalViewPr>
  <p:slideViewPr>
    <p:cSldViewPr snapToGrid="0" snapToObjects="1">
      <p:cViewPr varScale="1">
        <p:scale>
          <a:sx n="126" d="100"/>
          <a:sy n="126" d="100"/>
        </p:scale>
        <p:origin x="202" y="86"/>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 McCarthy" userId="4a313b3d-9fb6-4afa-aa9b-4bd9dac9dc05" providerId="ADAL" clId="{C59EF064-9A97-4928-9B8F-702D64F3BB39}"/>
    <pc:docChg chg="modSld">
      <pc:chgData name="Dan McCarthy" userId="4a313b3d-9fb6-4afa-aa9b-4bd9dac9dc05" providerId="ADAL" clId="{C59EF064-9A97-4928-9B8F-702D64F3BB39}" dt="2026-05-20T11:55:01.674" v="5" actId="20577"/>
      <pc:docMkLst>
        <pc:docMk/>
      </pc:docMkLst>
      <pc:sldChg chg="modSp mod">
        <pc:chgData name="Dan McCarthy" userId="4a313b3d-9fb6-4afa-aa9b-4bd9dac9dc05" providerId="ADAL" clId="{C59EF064-9A97-4928-9B8F-702D64F3BB39}" dt="2026-05-20T11:48:32.431" v="0" actId="20577"/>
        <pc:sldMkLst>
          <pc:docMk/>
          <pc:sldMk cId="3574034902" sldId="287"/>
        </pc:sldMkLst>
        <pc:spChg chg="mod">
          <ac:chgData name="Dan McCarthy" userId="4a313b3d-9fb6-4afa-aa9b-4bd9dac9dc05" providerId="ADAL" clId="{C59EF064-9A97-4928-9B8F-702D64F3BB39}" dt="2026-05-20T11:48:32.431" v="0" actId="20577"/>
          <ac:spMkLst>
            <pc:docMk/>
            <pc:sldMk cId="3574034902" sldId="287"/>
            <ac:spMk id="8" creationId="{59128FD6-5C09-06B1-5A52-1698EE018B0F}"/>
          </ac:spMkLst>
        </pc:spChg>
      </pc:sldChg>
      <pc:sldChg chg="modSp mod">
        <pc:chgData name="Dan McCarthy" userId="4a313b3d-9fb6-4afa-aa9b-4bd9dac9dc05" providerId="ADAL" clId="{C59EF064-9A97-4928-9B8F-702D64F3BB39}" dt="2026-05-20T11:55:01.674" v="5" actId="20577"/>
        <pc:sldMkLst>
          <pc:docMk/>
          <pc:sldMk cId="2954519275" sldId="288"/>
        </pc:sldMkLst>
        <pc:spChg chg="mod">
          <ac:chgData name="Dan McCarthy" userId="4a313b3d-9fb6-4afa-aa9b-4bd9dac9dc05" providerId="ADAL" clId="{C59EF064-9A97-4928-9B8F-702D64F3BB39}" dt="2026-05-20T11:55:01.674" v="5" actId="20577"/>
          <ac:spMkLst>
            <pc:docMk/>
            <pc:sldMk cId="2954519275" sldId="288"/>
            <ac:spMk id="13" creationId="{4067152B-BA0C-A3D0-A69D-2B6CDD0427C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4589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EE907-DDB3-7041-B783-2A9AFCB57C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3AE0D1-7999-FBED-7FB9-75E48348CC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355506-2C30-E1A6-0AB5-B634A83BA9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7A461E-5799-B443-B20D-7BA0CF211EF4}"/>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41317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F8F36-78B2-420F-131F-06DBE5FD34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456BF8-5BD9-FA36-B59A-E4A9F8C996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544FE8-C61B-C1A1-5A5B-A612EFFDA82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7DD624-2238-7E21-E9B4-FDD7077B2DC5}"/>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8681187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6E4E9-21B2-EF92-39B0-1D0356A3ED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9E81E4-774C-8E01-66F4-CF96538739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9C301B-4EB3-70C4-037A-4399D5638B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C5EC60-5361-AF1B-876C-78B688CFE52C}"/>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2351152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712EB-9A18-0D82-9354-AF171C3461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F04A62-6BFB-EE1A-F451-87BDA39E36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22BC97-5C38-6B8E-9D96-09BF0C4970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D0D0F8-E454-EC29-2D61-B37F8FEAEA7D}"/>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8231398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6D648-6A75-8C80-23E5-DB3E59929C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53DF95-ED8C-CDBE-4BDA-5FB32D5589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0B7936-CED4-422F-F563-0111C03B74B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5DC06C8-7666-739A-19D6-33AA6DA41F7C}"/>
              </a:ext>
            </a:extLst>
          </p:cNvPr>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9406932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FCF06-6020-92FE-1FA6-A0687DC3E8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E17503-C5E5-CB6A-E7D2-71D0F2BE48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B5A7CC-345A-C853-064A-97197B86622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A9815B-3101-25FD-BEB3-430D3A4A6B04}"/>
              </a:ext>
            </a:extLst>
          </p:cNvPr>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848708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EC785-234D-F730-3D03-A724888D52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01ED40-90D1-DBF2-98AB-DDD6C250CC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8C1041-65EF-5C6C-D7F2-3F691D4A28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8E07D4-860D-BFD6-FE0A-A8A6036851AB}"/>
              </a:ext>
            </a:extLst>
          </p:cNvPr>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26926377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CC7B4-FA3A-C472-D2D8-5A1174B4E9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0F6EE9-BE5F-84B0-F80E-0B3A95CD82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7ED8B0-FE8D-A919-3488-39041F8C7AA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AAEF0B-C273-A78A-C316-0F7F6C6D6A28}"/>
              </a:ext>
            </a:extLst>
          </p:cNvPr>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2606454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9C9AF-75F6-2641-597C-75E10AFDBA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3CE7F8-19EA-4277-211C-773E053DD9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88249F-BC4E-78A8-097E-CF371DEE20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CD3720-B070-53FD-EA4C-3DD6D71B1211}"/>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27095553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5DAEB-6A8B-6409-815D-EB469B55C9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FFE9C1-397C-E336-BC7F-9E5E77048C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77B47D-FFAF-4525-F9B5-840773026A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0765B1-905C-45F0-6E23-9FD48D2991B5}"/>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93946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13460-6CB8-A49C-4275-6A60D096F3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DC150F-0C12-84A1-4405-C8D274CFA4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717C49-A7AF-8C86-9B8E-4ED6408ADC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8E155B-F427-7732-4891-1EA3C7B9E512}"/>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0136530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32CAF-B7C1-5A24-CFFC-DB13EA8234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18AF74-EED4-ACFE-E423-E4E0B21177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E7C250-ECCE-66A2-D6F1-DBE66AE0A1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027C8F5-05FD-394C-D442-6097E7032759}"/>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3930223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706DE-FC89-591A-8A50-1177D05070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6043E3-023B-86D1-B85B-3347F36DCE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F91BE2-B00C-1B08-881A-63BDC36A46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145C39-4862-CE45-C875-29A29D9173C7}"/>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4364469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F151F-2B19-CC69-3FCA-2FE4BE6029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B1C6AA-85E8-38EF-9A26-8001C4C29B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5E464A-807C-E424-EF3C-13D0BAC0A7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0888E9-E153-AFC5-3361-7698D0DEE535}"/>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780972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hyperlink" Target="https://openai.com/index/extending-single-minus-amplitudes-to-gravitons/" TargetMode="External"/><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hyperlink" Target="https://www.fastcompany.com/91497841/meta-superintelligence-lab-ai-safety-alignment-director-lost-control-of-agent-deleted-her-emails" TargetMode="External"/><Relationship Id="rId5" Type="http://schemas.openxmlformats.org/officeDocument/2006/relationships/hyperlink" Target="https://www.fastcompany.com/91533544/cursor-claude-ai-agent-deleted-software-company-pocket-os-database-jer-crane" TargetMode="External"/><Relationship Id="rId4" Type="http://schemas.openxmlformats.org/officeDocument/2006/relationships/hyperlink" Target="https://www.sfgate.com/business/article/states-across-the-wildfire-prone-western-us-are-22236503.php"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3705225" y="757238"/>
            <a:ext cx="5291138" cy="4386263"/>
          </a:xfrm>
          <a:prstGeom prst="rect">
            <a:avLst/>
          </a:prstGeom>
        </p:spPr>
      </p:pic>
      <p:pic>
        <p:nvPicPr>
          <p:cNvPr id="3" name="Image 1" descr="preencoded.png"/>
          <p:cNvPicPr>
            <a:picLocks noChangeAspect="1"/>
          </p:cNvPicPr>
          <p:nvPr/>
        </p:nvPicPr>
        <p:blipFill>
          <a:blip r:embed="rId4"/>
          <a:srcRect/>
          <a:stretch/>
        </p:blipFill>
        <p:spPr>
          <a:xfrm>
            <a:off x="4572000" y="0"/>
            <a:ext cx="4572000" cy="4533900"/>
          </a:xfrm>
          <a:prstGeom prst="rect">
            <a:avLst/>
          </a:prstGeom>
        </p:spPr>
      </p:pic>
      <p:sp>
        <p:nvSpPr>
          <p:cNvPr id="4" name="Text 0"/>
          <p:cNvSpPr/>
          <p:nvPr/>
        </p:nvSpPr>
        <p:spPr>
          <a:xfrm>
            <a:off x="209551" y="1495425"/>
            <a:ext cx="3416876" cy="1371600"/>
          </a:xfrm>
          <a:prstGeom prst="rect">
            <a:avLst/>
          </a:prstGeom>
          <a:noFill/>
          <a:ln/>
        </p:spPr>
        <p:txBody>
          <a:bodyPr wrap="square" lIns="0" tIns="0" rIns="0" bIns="0" rtlCol="0" anchor="t"/>
          <a:lstStyle/>
          <a:p>
            <a:pPr marL="0" indent="0" algn="l">
              <a:lnSpc>
                <a:spcPts val="3420"/>
              </a:lnSpc>
              <a:buNone/>
            </a:pPr>
            <a:r>
              <a:rPr lang="en-US" sz="3200" b="1" dirty="0">
                <a:solidFill>
                  <a:srgbClr val="034F86">
                    <a:alpha val="99000"/>
                  </a:srgbClr>
                </a:solidFill>
                <a:latin typeface="Aptos" pitchFamily="34" charset="0"/>
                <a:ea typeface="Aptos" pitchFamily="34" charset="-122"/>
                <a:cs typeface="Aptos" pitchFamily="34" charset="-120"/>
              </a:rPr>
              <a:t>Data</a:t>
            </a:r>
            <a:endParaRPr lang="en-US" sz="3200" dirty="0"/>
          </a:p>
          <a:p>
            <a:pPr marL="0" indent="0" algn="l">
              <a:lnSpc>
                <a:spcPts val="3420"/>
              </a:lnSpc>
              <a:buNone/>
            </a:pPr>
            <a:r>
              <a:rPr lang="en-US" sz="3200" b="1" dirty="0">
                <a:solidFill>
                  <a:srgbClr val="034F86">
                    <a:alpha val="99000"/>
                  </a:srgbClr>
                </a:solidFill>
                <a:latin typeface="Aptos" pitchFamily="34" charset="0"/>
                <a:ea typeface="Aptos" pitchFamily="34" charset="-122"/>
                <a:cs typeface="Aptos" pitchFamily="34" charset="-120"/>
              </a:rPr>
              <a:t>Governance </a:t>
            </a:r>
            <a:endParaRPr lang="en-US" sz="3200" dirty="0"/>
          </a:p>
          <a:p>
            <a:pPr>
              <a:lnSpc>
                <a:spcPts val="3420"/>
              </a:lnSpc>
            </a:pPr>
            <a:r>
              <a:rPr lang="en-US" sz="3200" b="1" dirty="0">
                <a:solidFill>
                  <a:srgbClr val="034F86">
                    <a:alpha val="99000"/>
                  </a:srgbClr>
                </a:solidFill>
                <a:latin typeface="Aptos"/>
                <a:ea typeface="Aptos" pitchFamily="34" charset="-122"/>
                <a:cs typeface="Aptos" pitchFamily="34" charset="-120"/>
              </a:rPr>
              <a:t>with </a:t>
            </a:r>
            <a:r>
              <a:rPr lang="en-US" sz="3200" b="1" dirty="0">
                <a:solidFill>
                  <a:srgbClr val="3BB54C">
                    <a:alpha val="99000"/>
                  </a:srgbClr>
                </a:solidFill>
                <a:latin typeface="Aptos"/>
                <a:ea typeface="Aptos" pitchFamily="34" charset="-122"/>
                <a:cs typeface="Aptos" pitchFamily="34" charset="-120"/>
              </a:rPr>
              <a:t>EQuIS</a:t>
            </a:r>
            <a:r>
              <a:rPr lang="en-US" sz="3200" b="1" baseline="30000" dirty="0">
                <a:solidFill>
                  <a:srgbClr val="3BB54C">
                    <a:alpha val="99000"/>
                  </a:srgbClr>
                </a:solidFill>
                <a:latin typeface="Aptos"/>
                <a:ea typeface="Aptos" pitchFamily="34" charset="-122"/>
                <a:cs typeface="Aptos" pitchFamily="34" charset="-120"/>
              </a:rPr>
              <a:t>® </a:t>
            </a:r>
            <a:r>
              <a:rPr lang="en-US" sz="3200" b="1" dirty="0">
                <a:solidFill>
                  <a:srgbClr val="034F86">
                    <a:alpha val="99000"/>
                  </a:srgbClr>
                </a:solidFill>
                <a:latin typeface="Aptos" pitchFamily="34" charset="0"/>
                <a:ea typeface="Aptos" pitchFamily="34" charset="-122"/>
                <a:cs typeface="Aptos" pitchFamily="34" charset="-120"/>
              </a:rPr>
              <a:t>in the age of artificial intelligence</a:t>
            </a:r>
            <a:endParaRPr lang="en-US" sz="3200" b="1" baseline="30000" dirty="0"/>
          </a:p>
        </p:txBody>
      </p:sp>
      <p:sp>
        <p:nvSpPr>
          <p:cNvPr id="5" name="Text 1"/>
          <p:cNvSpPr/>
          <p:nvPr/>
        </p:nvSpPr>
        <p:spPr>
          <a:xfrm>
            <a:off x="209551" y="3713018"/>
            <a:ext cx="2871788" cy="628650"/>
          </a:xfrm>
          <a:prstGeom prst="rect">
            <a:avLst/>
          </a:prstGeom>
          <a:noFill/>
          <a:ln/>
        </p:spPr>
        <p:txBody>
          <a:bodyPr wrap="square" lIns="0" tIns="0" rIns="0" bIns="0" rtlCol="0" anchor="t"/>
          <a:lstStyle/>
          <a:p>
            <a:pPr marL="0" indent="0" algn="l">
              <a:lnSpc>
                <a:spcPts val="1566"/>
              </a:lnSpc>
              <a:buNone/>
            </a:pPr>
            <a:r>
              <a:rPr lang="en-US" sz="1283" dirty="0">
                <a:solidFill>
                  <a:srgbClr val="034F86">
                    <a:alpha val="99000"/>
                  </a:srgbClr>
                </a:solidFill>
                <a:latin typeface="Aptos" pitchFamily="34" charset="0"/>
                <a:ea typeface="Aptos" pitchFamily="34" charset="-122"/>
                <a:cs typeface="Aptos" pitchFamily="34" charset="-120"/>
              </a:rPr>
              <a:t>​ </a:t>
            </a:r>
            <a:endParaRPr lang="en-US" sz="1283" dirty="0"/>
          </a:p>
          <a:p>
            <a:pPr marL="0" indent="0" algn="l">
              <a:lnSpc>
                <a:spcPts val="1566"/>
              </a:lnSpc>
              <a:buNone/>
            </a:pPr>
            <a:r>
              <a:rPr lang="en-US" sz="1283" dirty="0">
                <a:solidFill>
                  <a:srgbClr val="034F86">
                    <a:alpha val="99000"/>
                  </a:srgbClr>
                </a:solidFill>
                <a:latin typeface="Aptos" pitchFamily="34" charset="0"/>
                <a:ea typeface="Aptos" pitchFamily="34" charset="-122"/>
                <a:cs typeface="Aptos" pitchFamily="34" charset="-120"/>
              </a:rPr>
              <a:t>Risk management, quality controls,</a:t>
            </a:r>
            <a:endParaRPr lang="en-US" sz="1283" dirty="0"/>
          </a:p>
          <a:p>
            <a:pPr marL="0" indent="0" algn="l">
              <a:lnSpc>
                <a:spcPts val="1566"/>
              </a:lnSpc>
              <a:buNone/>
            </a:pPr>
            <a:r>
              <a:rPr lang="en-US" sz="1283" dirty="0">
                <a:solidFill>
                  <a:srgbClr val="034F86">
                    <a:alpha val="99000"/>
                  </a:srgbClr>
                </a:solidFill>
                <a:latin typeface="Aptos" pitchFamily="34" charset="0"/>
                <a:ea typeface="Aptos" pitchFamily="34" charset="-122"/>
                <a:cs typeface="Aptos" pitchFamily="34" charset="-120"/>
              </a:rPr>
              <a:t>&amp; audit-ready environmental data​</a:t>
            </a:r>
            <a:endParaRPr lang="en-US" sz="1283" dirty="0"/>
          </a:p>
        </p:txBody>
      </p:sp>
      <p:sp>
        <p:nvSpPr>
          <p:cNvPr id="6" name="Text 2"/>
          <p:cNvSpPr/>
          <p:nvPr/>
        </p:nvSpPr>
        <p:spPr>
          <a:xfrm>
            <a:off x="466725" y="4738688"/>
            <a:ext cx="2293354" cy="176213"/>
          </a:xfrm>
          <a:prstGeom prst="rect">
            <a:avLst/>
          </a:prstGeom>
          <a:noFill/>
          <a:ln/>
        </p:spPr>
        <p:txBody>
          <a:bodyPr wrap="square" lIns="0" tIns="0" rIns="0" bIns="0" rtlCol="0" anchor="t"/>
          <a:lstStyle/>
          <a:p>
            <a:pPr>
              <a:lnSpc>
                <a:spcPts val="1305"/>
              </a:lnSpc>
            </a:pPr>
            <a:r>
              <a:rPr lang="en-US" sz="1050" dirty="0">
                <a:solidFill>
                  <a:srgbClr val="000000">
                    <a:alpha val="99000"/>
                  </a:srgbClr>
                </a:solidFill>
                <a:latin typeface="Aptos"/>
              </a:rPr>
              <a:t>Copyright </a:t>
            </a:r>
            <a:r>
              <a:rPr lang="en-US" sz="1050" dirty="0" err="1">
                <a:solidFill>
                  <a:srgbClr val="000000">
                    <a:alpha val="99000"/>
                  </a:srgbClr>
                </a:solidFill>
                <a:latin typeface="Aptos"/>
              </a:rPr>
              <a:t>EarthSoft</a:t>
            </a:r>
            <a:r>
              <a:rPr lang="en-US" sz="1050" dirty="0">
                <a:solidFill>
                  <a:srgbClr val="000000">
                    <a:alpha val="99000"/>
                  </a:srgbClr>
                </a:solidFill>
                <a:latin typeface="Aptos"/>
              </a:rPr>
              <a:t> Inc. 2026</a:t>
            </a:r>
            <a:endParaRPr lang="en-US" dirty="0"/>
          </a:p>
        </p:txBody>
      </p:sp>
      <p:pic>
        <p:nvPicPr>
          <p:cNvPr id="7" name="Image 2" descr="preencoded.png"/>
          <p:cNvPicPr>
            <a:picLocks noChangeAspect="1"/>
          </p:cNvPicPr>
          <p:nvPr/>
        </p:nvPicPr>
        <p:blipFill>
          <a:blip r:embed="rId5"/>
          <a:srcRect/>
          <a:stretch/>
        </p:blipFill>
        <p:spPr>
          <a:xfrm>
            <a:off x="466725" y="400050"/>
            <a:ext cx="1900238" cy="423863"/>
          </a:xfrm>
          <a:prstGeom prst="rect">
            <a:avLst/>
          </a:prstGeom>
        </p:spPr>
      </p:pic>
      <p:sp>
        <p:nvSpPr>
          <p:cNvPr id="8" name="Text 3"/>
          <p:cNvSpPr/>
          <p:nvPr/>
        </p:nvSpPr>
        <p:spPr>
          <a:xfrm>
            <a:off x="7183599" y="4738688"/>
            <a:ext cx="1503202" cy="176213"/>
          </a:xfrm>
          <a:prstGeom prst="rect">
            <a:avLst/>
          </a:prstGeom>
          <a:noFill/>
          <a:ln/>
        </p:spPr>
        <p:txBody>
          <a:bodyPr wrap="square" lIns="0" tIns="0" rIns="0" bIns="0" rtlCol="0" anchor="t"/>
          <a:lstStyle/>
          <a:p>
            <a:pPr marL="0" indent="0" algn="r">
              <a:lnSpc>
                <a:spcPts val="1305"/>
              </a:lnSpc>
              <a:buNone/>
            </a:pPr>
            <a:r>
              <a:rPr lang="en-US" sz="1050">
                <a:solidFill>
                  <a:srgbClr val="000000">
                    <a:alpha val="99000"/>
                  </a:srgbClr>
                </a:solidFill>
                <a:latin typeface="Aptos"/>
              </a:rPr>
              <a:t>earthsoft.com</a:t>
            </a:r>
            <a:endParaRPr lang="en-US" sz="1069"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2C750CB-B542-838D-526B-181D45301F78}"/>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3B6E4D56-4DB6-8EB9-EE92-DB7A83C578CE}"/>
              </a:ext>
            </a:extLst>
          </p:cNvPr>
          <p:cNvSpPr/>
          <p:nvPr/>
        </p:nvSpPr>
        <p:spPr>
          <a:xfrm>
            <a:off x="461963" y="500063"/>
            <a:ext cx="4124325" cy="304800"/>
          </a:xfrm>
          <a:prstGeom prst="rect">
            <a:avLst/>
          </a:prstGeom>
          <a:noFill/>
          <a:ln/>
        </p:spPr>
        <p:txBody>
          <a:bodyPr wrap="square" lIns="0" tIns="0" rIns="0" bIns="0" rtlCol="0" anchor="t"/>
          <a:lstStyle/>
          <a:p>
            <a:pPr marL="0" indent="0" algn="l">
              <a:lnSpc>
                <a:spcPts val="2280"/>
              </a:lnSpc>
              <a:buNone/>
            </a:pPr>
            <a:r>
              <a:rPr lang="en-US" sz="2280" b="1" dirty="0">
                <a:solidFill>
                  <a:srgbClr val="034F86">
                    <a:alpha val="99000"/>
                  </a:srgbClr>
                </a:solidFill>
                <a:latin typeface="Aptos" pitchFamily="34" charset="0"/>
                <a:ea typeface="Aptos" pitchFamily="34" charset="-122"/>
                <a:cs typeface="Aptos" pitchFamily="34" charset="-120"/>
              </a:rPr>
              <a:t>The vocabulary of AI​</a:t>
            </a:r>
            <a:endParaRPr lang="en-US" sz="2280" dirty="0"/>
          </a:p>
        </p:txBody>
      </p:sp>
      <p:sp>
        <p:nvSpPr>
          <p:cNvPr id="8" name="Text 4">
            <a:extLst>
              <a:ext uri="{FF2B5EF4-FFF2-40B4-BE49-F238E27FC236}">
                <a16:creationId xmlns:a16="http://schemas.microsoft.com/office/drawing/2014/main" id="{59128FD6-5C09-06B1-5A52-1698EE018B0F}"/>
              </a:ext>
            </a:extLst>
          </p:cNvPr>
          <p:cNvSpPr/>
          <p:nvPr/>
        </p:nvSpPr>
        <p:spPr>
          <a:xfrm>
            <a:off x="644046" y="897081"/>
            <a:ext cx="4624388" cy="735780"/>
          </a:xfrm>
          <a:prstGeom prst="rect">
            <a:avLst/>
          </a:prstGeom>
          <a:noFill/>
          <a:ln/>
        </p:spPr>
        <p:txBody>
          <a:bodyPr wrap="square" lIns="0" tIns="0" rIns="0" bIns="0" rtlCol="0" anchor="t"/>
          <a:lstStyle/>
          <a:p>
            <a:pPr>
              <a:lnSpc>
                <a:spcPts val="1446"/>
              </a:lnSpc>
            </a:pPr>
            <a:r>
              <a:rPr lang="en-US" sz="998" b="1" dirty="0">
                <a:solidFill>
                  <a:srgbClr val="000000">
                    <a:alpha val="99000"/>
                  </a:srgbClr>
                </a:solidFill>
                <a:latin typeface="Aptos" pitchFamily="34" charset="0"/>
                <a:ea typeface="Aptos" pitchFamily="34" charset="-122"/>
                <a:cs typeface="Aptos" pitchFamily="34" charset="-120"/>
              </a:rPr>
              <a:t>LLM:</a:t>
            </a:r>
            <a:r>
              <a:rPr lang="en-US" sz="998" dirty="0">
                <a:solidFill>
                  <a:srgbClr val="000000">
                    <a:alpha val="99000"/>
                  </a:srgbClr>
                </a:solidFill>
                <a:latin typeface="Aptos" pitchFamily="34" charset="0"/>
                <a:ea typeface="Aptos" pitchFamily="34" charset="-122"/>
                <a:cs typeface="Aptos" pitchFamily="34" charset="-120"/>
              </a:rPr>
              <a:t> A large language model (LLM) is a probabilistic model that manipulates natural language with a large number of parameters (typically at least a billion) that are adjusted during training. Examples are GPT5.4 (OpenAI), Opus 4.7 (Anthropic), and Gemma4 (Google).</a:t>
            </a:r>
            <a:endParaRPr lang="en-US" sz="998" dirty="0"/>
          </a:p>
        </p:txBody>
      </p:sp>
      <p:pic>
        <p:nvPicPr>
          <p:cNvPr id="9" name="Image 2" descr="preencoded.png">
            <a:extLst>
              <a:ext uri="{FF2B5EF4-FFF2-40B4-BE49-F238E27FC236}">
                <a16:creationId xmlns:a16="http://schemas.microsoft.com/office/drawing/2014/main" id="{5B26FE2B-567A-450A-CD7C-441FF31CB44C}"/>
              </a:ext>
            </a:extLst>
          </p:cNvPr>
          <p:cNvPicPr>
            <a:picLocks noChangeAspect="1"/>
          </p:cNvPicPr>
          <p:nvPr/>
        </p:nvPicPr>
        <p:blipFill>
          <a:blip r:embed="rId3"/>
          <a:srcRect/>
          <a:stretch/>
        </p:blipFill>
        <p:spPr>
          <a:xfrm>
            <a:off x="503192" y="963295"/>
            <a:ext cx="57150" cy="61912"/>
          </a:xfrm>
          <a:prstGeom prst="rect">
            <a:avLst/>
          </a:prstGeom>
        </p:spPr>
      </p:pic>
      <p:sp>
        <p:nvSpPr>
          <p:cNvPr id="10" name="Text 5">
            <a:extLst>
              <a:ext uri="{FF2B5EF4-FFF2-40B4-BE49-F238E27FC236}">
                <a16:creationId xmlns:a16="http://schemas.microsoft.com/office/drawing/2014/main" id="{52A65292-9507-C0EF-362D-29812D9A8E5D}"/>
              </a:ext>
            </a:extLst>
          </p:cNvPr>
          <p:cNvSpPr/>
          <p:nvPr/>
        </p:nvSpPr>
        <p:spPr>
          <a:xfrm>
            <a:off x="590550" y="2366963"/>
            <a:ext cx="4495800" cy="585788"/>
          </a:xfrm>
          <a:prstGeom prst="rect">
            <a:avLst/>
          </a:prstGeom>
          <a:noFill/>
          <a:ln/>
        </p:spPr>
        <p:txBody>
          <a:bodyPr wrap="square" lIns="0" tIns="0" rIns="0" bIns="0" rtlCol="0" anchor="t"/>
          <a:lstStyle/>
          <a:p>
            <a:pPr marL="0" indent="0" algn="l">
              <a:lnSpc>
                <a:spcPts val="1446"/>
              </a:lnSpc>
              <a:buNone/>
            </a:pPr>
            <a:endParaRPr lang="en-US" sz="998" dirty="0"/>
          </a:p>
        </p:txBody>
      </p:sp>
      <p:pic>
        <p:nvPicPr>
          <p:cNvPr id="11" name="Image 3" descr="preencoded.png">
            <a:extLst>
              <a:ext uri="{FF2B5EF4-FFF2-40B4-BE49-F238E27FC236}">
                <a16:creationId xmlns:a16="http://schemas.microsoft.com/office/drawing/2014/main" id="{D6705FDD-7A97-7B1C-833F-08691C86C47F}"/>
              </a:ext>
            </a:extLst>
          </p:cNvPr>
          <p:cNvPicPr>
            <a:picLocks noChangeAspect="1"/>
          </p:cNvPicPr>
          <p:nvPr/>
        </p:nvPicPr>
        <p:blipFill>
          <a:blip r:embed="rId3"/>
          <a:srcRect/>
          <a:stretch/>
        </p:blipFill>
        <p:spPr>
          <a:xfrm>
            <a:off x="503192" y="1794142"/>
            <a:ext cx="57150" cy="61912"/>
          </a:xfrm>
          <a:prstGeom prst="rect">
            <a:avLst/>
          </a:prstGeom>
        </p:spPr>
      </p:pic>
      <p:sp>
        <p:nvSpPr>
          <p:cNvPr id="12" name="Text 6">
            <a:extLst>
              <a:ext uri="{FF2B5EF4-FFF2-40B4-BE49-F238E27FC236}">
                <a16:creationId xmlns:a16="http://schemas.microsoft.com/office/drawing/2014/main" id="{40EC72FC-CD01-C94D-A3DF-F84C3CDE355B}"/>
              </a:ext>
            </a:extLst>
          </p:cNvPr>
          <p:cNvSpPr/>
          <p:nvPr/>
        </p:nvSpPr>
        <p:spPr>
          <a:xfrm>
            <a:off x="644046" y="4276177"/>
            <a:ext cx="4610100" cy="367260"/>
          </a:xfrm>
          <a:prstGeom prst="rect">
            <a:avLst/>
          </a:prstGeom>
          <a:noFill/>
          <a:ln/>
        </p:spPr>
        <p:txBody>
          <a:bodyPr wrap="square" lIns="0" tIns="0" rIns="0" bIns="0" rtlCol="0" anchor="t"/>
          <a:lstStyle/>
          <a:p>
            <a:pPr marL="0" indent="0" algn="l">
              <a:lnSpc>
                <a:spcPts val="1446"/>
              </a:lnSpc>
              <a:buNone/>
            </a:pPr>
            <a:r>
              <a:rPr lang="en-US" sz="998" b="1" dirty="0">
                <a:solidFill>
                  <a:srgbClr val="000000">
                    <a:alpha val="99000"/>
                  </a:srgbClr>
                </a:solidFill>
                <a:latin typeface="Aptos" pitchFamily="34" charset="0"/>
                <a:ea typeface="Aptos" pitchFamily="34" charset="-122"/>
                <a:cs typeface="Aptos" pitchFamily="34" charset="-120"/>
              </a:rPr>
              <a:t>Hallucination:</a:t>
            </a:r>
            <a:r>
              <a:rPr lang="en-US" sz="998" dirty="0">
                <a:solidFill>
                  <a:srgbClr val="000000">
                    <a:alpha val="99000"/>
                  </a:srgbClr>
                </a:solidFill>
                <a:latin typeface="Aptos" pitchFamily="34" charset="0"/>
                <a:ea typeface="Aptos" pitchFamily="34" charset="-122"/>
                <a:cs typeface="Aptos" pitchFamily="34" charset="-120"/>
              </a:rPr>
              <a:t> A response generated by AI that contains false or misleading information presented as fact.</a:t>
            </a:r>
            <a:endParaRPr lang="en-US" sz="998" dirty="0"/>
          </a:p>
        </p:txBody>
      </p:sp>
      <p:pic>
        <p:nvPicPr>
          <p:cNvPr id="13" name="Image 4" descr="preencoded.png">
            <a:extLst>
              <a:ext uri="{FF2B5EF4-FFF2-40B4-BE49-F238E27FC236}">
                <a16:creationId xmlns:a16="http://schemas.microsoft.com/office/drawing/2014/main" id="{4FECE56C-53DE-B74D-B9FC-16FAC5C22599}"/>
              </a:ext>
            </a:extLst>
          </p:cNvPr>
          <p:cNvPicPr>
            <a:picLocks noChangeAspect="1"/>
          </p:cNvPicPr>
          <p:nvPr/>
        </p:nvPicPr>
        <p:blipFill>
          <a:blip r:embed="rId3"/>
          <a:srcRect/>
          <a:stretch/>
        </p:blipFill>
        <p:spPr>
          <a:xfrm>
            <a:off x="503192" y="2502749"/>
            <a:ext cx="57150" cy="61912"/>
          </a:xfrm>
          <a:prstGeom prst="rect">
            <a:avLst/>
          </a:prstGeom>
        </p:spPr>
      </p:pic>
      <p:sp>
        <p:nvSpPr>
          <p:cNvPr id="14" name="Text 7">
            <a:extLst>
              <a:ext uri="{FF2B5EF4-FFF2-40B4-BE49-F238E27FC236}">
                <a16:creationId xmlns:a16="http://schemas.microsoft.com/office/drawing/2014/main" id="{3C1DCEA8-08CD-FA0E-365D-28F6A44F306B}"/>
              </a:ext>
            </a:extLst>
          </p:cNvPr>
          <p:cNvSpPr/>
          <p:nvPr/>
        </p:nvSpPr>
        <p:spPr>
          <a:xfrm>
            <a:off x="644045" y="1724738"/>
            <a:ext cx="4743117" cy="585788"/>
          </a:xfrm>
          <a:prstGeom prst="rect">
            <a:avLst/>
          </a:prstGeom>
          <a:noFill/>
          <a:ln/>
        </p:spPr>
        <p:txBody>
          <a:bodyPr wrap="square" lIns="0" tIns="0" rIns="0" bIns="0" rtlCol="0" anchor="t"/>
          <a:lstStyle/>
          <a:p>
            <a:pPr marL="0" indent="0" algn="l">
              <a:lnSpc>
                <a:spcPts val="1446"/>
              </a:lnSpc>
              <a:buNone/>
            </a:pPr>
            <a:r>
              <a:rPr lang="en-US" sz="998" b="1" dirty="0">
                <a:solidFill>
                  <a:srgbClr val="000000">
                    <a:alpha val="99000"/>
                  </a:srgbClr>
                </a:solidFill>
                <a:latin typeface="Aptos" pitchFamily="34" charset="0"/>
                <a:ea typeface="Aptos" pitchFamily="34" charset="-122"/>
                <a:cs typeface="Aptos" pitchFamily="34" charset="-120"/>
              </a:rPr>
              <a:t>Prompt: </a:t>
            </a:r>
            <a:r>
              <a:rPr lang="en-US" sz="998" dirty="0">
                <a:solidFill>
                  <a:srgbClr val="000000">
                    <a:alpha val="99000"/>
                  </a:srgbClr>
                </a:solidFill>
                <a:latin typeface="Aptos" pitchFamily="34" charset="0"/>
                <a:ea typeface="Aptos" pitchFamily="34" charset="-122"/>
                <a:cs typeface="Aptos" pitchFamily="34" charset="-120"/>
              </a:rPr>
              <a:t>A prompt is an instruction entered into a system in language, images, or code that tells the AI what task to perform. All of us who interact with AI systems  must carefully design prompts to get the desired outcome from the large language models.</a:t>
            </a:r>
            <a:endParaRPr lang="en-US" sz="998" dirty="0"/>
          </a:p>
        </p:txBody>
      </p:sp>
      <p:pic>
        <p:nvPicPr>
          <p:cNvPr id="15" name="Image 5" descr="preencoded.png">
            <a:extLst>
              <a:ext uri="{FF2B5EF4-FFF2-40B4-BE49-F238E27FC236}">
                <a16:creationId xmlns:a16="http://schemas.microsoft.com/office/drawing/2014/main" id="{56A1E86F-F2B4-5130-9EEB-FC4542280932}"/>
              </a:ext>
            </a:extLst>
          </p:cNvPr>
          <p:cNvPicPr>
            <a:picLocks noChangeAspect="1"/>
          </p:cNvPicPr>
          <p:nvPr/>
        </p:nvPicPr>
        <p:blipFill>
          <a:blip r:embed="rId3"/>
          <a:srcRect/>
          <a:stretch/>
        </p:blipFill>
        <p:spPr>
          <a:xfrm>
            <a:off x="503192" y="4332575"/>
            <a:ext cx="57150" cy="61912"/>
          </a:xfrm>
          <a:prstGeom prst="rect">
            <a:avLst/>
          </a:prstGeom>
        </p:spPr>
      </p:pic>
      <p:sp>
        <p:nvSpPr>
          <p:cNvPr id="18" name="Text 2">
            <a:extLst>
              <a:ext uri="{FF2B5EF4-FFF2-40B4-BE49-F238E27FC236}">
                <a16:creationId xmlns:a16="http://schemas.microsoft.com/office/drawing/2014/main" id="{2EA0ABF8-1B15-F40B-6A4B-7F557ABA549C}"/>
              </a:ext>
            </a:extLst>
          </p:cNvPr>
          <p:cNvSpPr/>
          <p:nvPr/>
        </p:nvSpPr>
        <p:spPr>
          <a:xfrm>
            <a:off x="466725" y="4738688"/>
            <a:ext cx="2293354" cy="176213"/>
          </a:xfrm>
          <a:prstGeom prst="rect">
            <a:avLst/>
          </a:prstGeom>
          <a:noFill/>
          <a:ln/>
        </p:spPr>
        <p:txBody>
          <a:bodyPr wrap="square" lIns="0" tIns="0" rIns="0" bIns="0" rtlCol="0" anchor="t"/>
          <a:lstStyle/>
          <a:p>
            <a:pPr>
              <a:lnSpc>
                <a:spcPts val="1305"/>
              </a:lnSpc>
            </a:pPr>
            <a:r>
              <a:rPr lang="en-US" sz="1050" dirty="0">
                <a:solidFill>
                  <a:srgbClr val="000000">
                    <a:alpha val="99000"/>
                  </a:srgbClr>
                </a:solidFill>
                <a:latin typeface="Aptos"/>
              </a:rPr>
              <a:t>Copyright </a:t>
            </a:r>
            <a:r>
              <a:rPr lang="en-US" sz="1050" dirty="0" err="1">
                <a:solidFill>
                  <a:srgbClr val="000000">
                    <a:alpha val="99000"/>
                  </a:srgbClr>
                </a:solidFill>
                <a:latin typeface="Aptos"/>
              </a:rPr>
              <a:t>EarthSoft</a:t>
            </a:r>
            <a:r>
              <a:rPr lang="en-US" sz="1050" dirty="0">
                <a:solidFill>
                  <a:srgbClr val="000000">
                    <a:alpha val="99000"/>
                  </a:srgbClr>
                </a:solidFill>
                <a:latin typeface="Aptos"/>
              </a:rPr>
              <a:t> Inc. 2026</a:t>
            </a:r>
            <a:endParaRPr lang="en-US" dirty="0"/>
          </a:p>
        </p:txBody>
      </p:sp>
      <p:sp>
        <p:nvSpPr>
          <p:cNvPr id="20" name="Text 3">
            <a:extLst>
              <a:ext uri="{FF2B5EF4-FFF2-40B4-BE49-F238E27FC236}">
                <a16:creationId xmlns:a16="http://schemas.microsoft.com/office/drawing/2014/main" id="{9BA0314C-A897-E0AC-D3A6-E28CD9E2314D}"/>
              </a:ext>
            </a:extLst>
          </p:cNvPr>
          <p:cNvSpPr/>
          <p:nvPr/>
        </p:nvSpPr>
        <p:spPr>
          <a:xfrm>
            <a:off x="7183599" y="4738688"/>
            <a:ext cx="1503202" cy="176213"/>
          </a:xfrm>
          <a:prstGeom prst="rect">
            <a:avLst/>
          </a:prstGeom>
          <a:noFill/>
          <a:ln/>
        </p:spPr>
        <p:txBody>
          <a:bodyPr wrap="square" lIns="0" tIns="0" rIns="0" bIns="0" rtlCol="0" anchor="t"/>
          <a:lstStyle/>
          <a:p>
            <a:pPr marL="0" indent="0" algn="r">
              <a:lnSpc>
                <a:spcPts val="1305"/>
              </a:lnSpc>
              <a:buNone/>
            </a:pPr>
            <a:r>
              <a:rPr lang="en-US" sz="1050">
                <a:solidFill>
                  <a:srgbClr val="000000">
                    <a:alpha val="99000"/>
                  </a:srgbClr>
                </a:solidFill>
                <a:latin typeface="Aptos"/>
              </a:rPr>
              <a:t>earthsoft.com</a:t>
            </a:r>
            <a:endParaRPr lang="en-US" sz="1069" dirty="0"/>
          </a:p>
        </p:txBody>
      </p:sp>
      <p:sp>
        <p:nvSpPr>
          <p:cNvPr id="6" name="TextBox 5">
            <a:extLst>
              <a:ext uri="{FF2B5EF4-FFF2-40B4-BE49-F238E27FC236}">
                <a16:creationId xmlns:a16="http://schemas.microsoft.com/office/drawing/2014/main" id="{06DAB52D-225C-D24E-37B6-15CFC97C86DD}"/>
              </a:ext>
            </a:extLst>
          </p:cNvPr>
          <p:cNvSpPr txBox="1"/>
          <p:nvPr/>
        </p:nvSpPr>
        <p:spPr>
          <a:xfrm>
            <a:off x="644046" y="2402403"/>
            <a:ext cx="4866409" cy="1781898"/>
          </a:xfrm>
          <a:prstGeom prst="rect">
            <a:avLst/>
          </a:prstGeom>
          <a:noFill/>
        </p:spPr>
        <p:txBody>
          <a:bodyPr wrap="square" lIns="0" rtlCol="0">
            <a:spAutoFit/>
          </a:bodyPr>
          <a:lstStyle/>
          <a:p>
            <a:r>
              <a:rPr lang="en-US" sz="998" b="1" dirty="0">
                <a:solidFill>
                  <a:srgbClr val="000000">
                    <a:alpha val="99000"/>
                  </a:srgbClr>
                </a:solidFill>
                <a:latin typeface="Aptos" pitchFamily="34" charset="0"/>
              </a:rPr>
              <a:t>Agent</a:t>
            </a:r>
            <a:r>
              <a:rPr lang="en-US" sz="998" dirty="0">
                <a:solidFill>
                  <a:srgbClr val="000000">
                    <a:alpha val="99000"/>
                  </a:srgbClr>
                </a:solidFill>
                <a:latin typeface="Aptos" pitchFamily="34" charset="0"/>
              </a:rPr>
              <a:t>: An agent is a software program that exhibits one or more of the following characteristics:</a:t>
            </a:r>
          </a:p>
          <a:p>
            <a:pPr marL="171450" indent="-171450">
              <a:spcBef>
                <a:spcPts val="300"/>
              </a:spcBef>
              <a:buFont typeface="Arial" panose="020B0604020202020204" pitchFamily="34" charset="0"/>
              <a:buChar char="•"/>
            </a:pPr>
            <a:r>
              <a:rPr lang="en-US" sz="998" dirty="0">
                <a:solidFill>
                  <a:srgbClr val="034F86">
                    <a:alpha val="99000"/>
                  </a:srgbClr>
                </a:solidFill>
                <a:latin typeface="Aptos" pitchFamily="34" charset="0"/>
              </a:rPr>
              <a:t>Persistence</a:t>
            </a:r>
            <a:r>
              <a:rPr lang="en-US" sz="998" dirty="0">
                <a:solidFill>
                  <a:srgbClr val="000000">
                    <a:alpha val="99000"/>
                  </a:srgbClr>
                </a:solidFill>
                <a:latin typeface="Aptos" pitchFamily="34" charset="0"/>
              </a:rPr>
              <a:t>: Code is not executed on demand but runs continuously and decides for itself when it should perform some activity.</a:t>
            </a:r>
          </a:p>
          <a:p>
            <a:pPr marL="171450" indent="-171450">
              <a:spcBef>
                <a:spcPts val="300"/>
              </a:spcBef>
              <a:buFont typeface="Arial" panose="020B0604020202020204" pitchFamily="34" charset="0"/>
              <a:buChar char="•"/>
            </a:pPr>
            <a:r>
              <a:rPr lang="en-US" sz="998" dirty="0">
                <a:solidFill>
                  <a:srgbClr val="034F86">
                    <a:alpha val="99000"/>
                  </a:srgbClr>
                </a:solidFill>
                <a:latin typeface="Aptos" pitchFamily="34" charset="0"/>
              </a:rPr>
              <a:t>Autonomy</a:t>
            </a:r>
            <a:r>
              <a:rPr lang="en-US" sz="998" dirty="0">
                <a:solidFill>
                  <a:srgbClr val="000000">
                    <a:alpha val="99000"/>
                  </a:srgbClr>
                </a:solidFill>
                <a:latin typeface="Aptos" pitchFamily="34" charset="0"/>
              </a:rPr>
              <a:t>: Agents have capabilities of task selection, prioritization, goal-directed behavior, decision-making without human intervention.</a:t>
            </a:r>
          </a:p>
          <a:p>
            <a:pPr marL="171450" indent="-171450">
              <a:spcBef>
                <a:spcPts val="300"/>
              </a:spcBef>
              <a:buFont typeface="Arial" panose="020B0604020202020204" pitchFamily="34" charset="0"/>
              <a:buChar char="•"/>
            </a:pPr>
            <a:r>
              <a:rPr lang="en-US" sz="998" dirty="0">
                <a:solidFill>
                  <a:srgbClr val="034F86">
                    <a:alpha val="99000"/>
                  </a:srgbClr>
                </a:solidFill>
                <a:latin typeface="Aptos" pitchFamily="34" charset="0"/>
              </a:rPr>
              <a:t>Social ability</a:t>
            </a:r>
            <a:r>
              <a:rPr lang="en-US" sz="998" dirty="0">
                <a:solidFill>
                  <a:srgbClr val="000000">
                    <a:alpha val="99000"/>
                  </a:srgbClr>
                </a:solidFill>
                <a:latin typeface="Aptos" pitchFamily="34" charset="0"/>
              </a:rPr>
              <a:t>: Agents can engage other components through some sort of communication and coordination; they may collaborate on a task.</a:t>
            </a:r>
          </a:p>
          <a:p>
            <a:pPr marL="171450" indent="-171450">
              <a:spcBef>
                <a:spcPts val="300"/>
              </a:spcBef>
              <a:buFont typeface="Arial" panose="020B0604020202020204" pitchFamily="34" charset="0"/>
              <a:buChar char="•"/>
            </a:pPr>
            <a:r>
              <a:rPr lang="en-US" sz="998" dirty="0">
                <a:solidFill>
                  <a:srgbClr val="034F86">
                    <a:alpha val="99000"/>
                  </a:srgbClr>
                </a:solidFill>
                <a:latin typeface="Aptos" pitchFamily="34" charset="0"/>
              </a:rPr>
              <a:t>Reactivity</a:t>
            </a:r>
            <a:r>
              <a:rPr lang="en-US" sz="998" dirty="0">
                <a:solidFill>
                  <a:srgbClr val="000000">
                    <a:alpha val="99000"/>
                  </a:srgbClr>
                </a:solidFill>
                <a:latin typeface="Aptos" pitchFamily="34" charset="0"/>
              </a:rPr>
              <a:t>: Agents perceive the context in which they operate and react to it appropriately.</a:t>
            </a:r>
          </a:p>
        </p:txBody>
      </p:sp>
      <p:pic>
        <p:nvPicPr>
          <p:cNvPr id="4" name="Image 0">
            <a:extLst>
              <a:ext uri="{FF2B5EF4-FFF2-40B4-BE49-F238E27FC236}">
                <a16:creationId xmlns:a16="http://schemas.microsoft.com/office/drawing/2014/main" id="{94536664-1D99-9EEA-61C0-C3491EA7E163}"/>
              </a:ext>
            </a:extLst>
          </p:cNvPr>
          <p:cNvPicPr>
            <a:picLocks noChangeAspect="1"/>
          </p:cNvPicPr>
          <p:nvPr/>
        </p:nvPicPr>
        <p:blipFill>
          <a:blip r:embed="rId4"/>
          <a:srcRect/>
          <a:stretch/>
        </p:blipFill>
        <p:spPr>
          <a:xfrm>
            <a:off x="5715000" y="0"/>
            <a:ext cx="3429000" cy="4533899"/>
          </a:xfrm>
          <a:prstGeom prst="rect">
            <a:avLst/>
          </a:prstGeom>
        </p:spPr>
      </p:pic>
    </p:spTree>
    <p:extLst>
      <p:ext uri="{BB962C8B-B14F-4D97-AF65-F5344CB8AC3E}">
        <p14:creationId xmlns:p14="http://schemas.microsoft.com/office/powerpoint/2010/main" val="3574034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34F86"/>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9144000" cy="5143500"/>
          </a:xfrm>
          <a:prstGeom prst="rect">
            <a:avLst/>
          </a:prstGeom>
        </p:spPr>
      </p:pic>
      <p:pic>
        <p:nvPicPr>
          <p:cNvPr id="3" name="Image 1" descr="preencoded.png"/>
          <p:cNvPicPr>
            <a:picLocks noChangeAspect="1"/>
          </p:cNvPicPr>
          <p:nvPr/>
        </p:nvPicPr>
        <p:blipFill>
          <a:blip r:embed="rId4"/>
          <a:srcRect/>
          <a:stretch/>
        </p:blipFill>
        <p:spPr>
          <a:xfrm>
            <a:off x="466725" y="400050"/>
            <a:ext cx="1900238" cy="423863"/>
          </a:xfrm>
          <a:prstGeom prst="rect">
            <a:avLst/>
          </a:prstGeom>
        </p:spPr>
      </p:pic>
      <p:sp>
        <p:nvSpPr>
          <p:cNvPr id="4" name="Text 0"/>
          <p:cNvSpPr/>
          <p:nvPr/>
        </p:nvSpPr>
        <p:spPr>
          <a:xfrm>
            <a:off x="347663" y="2686050"/>
            <a:ext cx="8796338" cy="2314575"/>
          </a:xfrm>
          <a:prstGeom prst="rect">
            <a:avLst/>
          </a:prstGeom>
          <a:noFill/>
          <a:ln/>
        </p:spPr>
        <p:txBody>
          <a:bodyPr wrap="square" lIns="0" tIns="0" rIns="0" bIns="0" rtlCol="0" anchor="t"/>
          <a:lstStyle/>
          <a:p>
            <a:pPr marL="0" indent="0" algn="l">
              <a:lnSpc>
                <a:spcPts val="8664"/>
              </a:lnSpc>
              <a:buNone/>
            </a:pPr>
            <a:r>
              <a:rPr lang="en-US" sz="9627" b="1" kern="0" spc="-193" dirty="0">
                <a:solidFill>
                  <a:srgbClr val="E0F2FF">
                    <a:alpha val="99000"/>
                  </a:srgbClr>
                </a:solidFill>
                <a:latin typeface="Aptos" pitchFamily="34" charset="0"/>
                <a:ea typeface="Aptos" pitchFamily="34" charset="-122"/>
                <a:cs typeface="Aptos" pitchFamily="34" charset="-120"/>
              </a:rPr>
              <a:t>System</a:t>
            </a:r>
            <a:br>
              <a:rPr lang="en-US" sz="9627" b="1" kern="0" spc="-193" dirty="0">
                <a:solidFill>
                  <a:srgbClr val="E0F2FF">
                    <a:alpha val="99000"/>
                  </a:srgbClr>
                </a:solidFill>
                <a:latin typeface="Aptos" pitchFamily="34" charset="0"/>
                <a:ea typeface="Aptos" pitchFamily="34" charset="-122"/>
                <a:cs typeface="Aptos" pitchFamily="34" charset="-120"/>
              </a:rPr>
            </a:br>
            <a:r>
              <a:rPr lang="en-US" sz="9627" b="1" kern="0" spc="-193" dirty="0">
                <a:solidFill>
                  <a:srgbClr val="E0F2FF">
                    <a:alpha val="99000"/>
                  </a:srgbClr>
                </a:solidFill>
                <a:latin typeface="Aptos" pitchFamily="34" charset="0"/>
                <a:ea typeface="Aptos" pitchFamily="34" charset="-122"/>
                <a:cs typeface="Aptos" pitchFamily="34" charset="-120"/>
              </a:rPr>
              <a:t>of Record​</a:t>
            </a:r>
            <a:endParaRPr lang="en-US" sz="9627"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b="24104"/>
          <a:stretch/>
        </p:blipFill>
        <p:spPr>
          <a:xfrm>
            <a:off x="3705225" y="1814513"/>
            <a:ext cx="5291138" cy="3328988"/>
          </a:xfrm>
          <a:prstGeom prst="rect">
            <a:avLst/>
          </a:prstGeom>
        </p:spPr>
      </p:pic>
      <p:pic>
        <p:nvPicPr>
          <p:cNvPr id="3" name="Image 1" descr="preencoded.png"/>
          <p:cNvPicPr>
            <a:picLocks noChangeAspect="1"/>
          </p:cNvPicPr>
          <p:nvPr/>
        </p:nvPicPr>
        <p:blipFill>
          <a:blip r:embed="rId4"/>
          <a:srcRect/>
          <a:stretch/>
        </p:blipFill>
        <p:spPr>
          <a:xfrm>
            <a:off x="5253038" y="0"/>
            <a:ext cx="3890962" cy="4533900"/>
          </a:xfrm>
          <a:prstGeom prst="rect">
            <a:avLst/>
          </a:prstGeom>
        </p:spPr>
      </p:pic>
      <p:sp>
        <p:nvSpPr>
          <p:cNvPr id="4" name="Text 0"/>
          <p:cNvSpPr/>
          <p:nvPr/>
        </p:nvSpPr>
        <p:spPr>
          <a:xfrm>
            <a:off x="461963" y="500063"/>
            <a:ext cx="3076575" cy="609600"/>
          </a:xfrm>
          <a:prstGeom prst="rect">
            <a:avLst/>
          </a:prstGeom>
          <a:noFill/>
          <a:ln/>
        </p:spPr>
        <p:txBody>
          <a:bodyPr wrap="square" lIns="0" tIns="0" rIns="0" bIns="0" rtlCol="0" anchor="t"/>
          <a:lstStyle/>
          <a:p>
            <a:pPr marL="0" indent="0" algn="l">
              <a:lnSpc>
                <a:spcPts val="2280"/>
              </a:lnSpc>
              <a:buNone/>
            </a:pPr>
            <a:r>
              <a:rPr lang="en-US" sz="2280" b="1" dirty="0">
                <a:solidFill>
                  <a:srgbClr val="034F86">
                    <a:alpha val="99000"/>
                  </a:srgbClr>
                </a:solidFill>
                <a:latin typeface="Aptos" pitchFamily="34" charset="0"/>
                <a:ea typeface="Aptos" pitchFamily="34" charset="-122"/>
                <a:cs typeface="Aptos" pitchFamily="34" charset="-120"/>
              </a:rPr>
              <a:t>EQuIS</a:t>
            </a:r>
            <a:r>
              <a:rPr lang="en-US" sz="2280" b="1" baseline="30000" dirty="0">
                <a:solidFill>
                  <a:srgbClr val="034F86">
                    <a:alpha val="99000"/>
                  </a:srgbClr>
                </a:solidFill>
                <a:latin typeface="Aptos" pitchFamily="34" charset="0"/>
                <a:ea typeface="Aptos" pitchFamily="34" charset="-122"/>
                <a:cs typeface="Aptos" pitchFamily="34" charset="-120"/>
              </a:rPr>
              <a:t>️</a:t>
            </a:r>
            <a:r>
              <a:rPr lang="en-US" sz="2280" b="1" dirty="0">
                <a:solidFill>
                  <a:srgbClr val="034F86">
                    <a:alpha val="99000"/>
                  </a:srgbClr>
                </a:solidFill>
                <a:latin typeface="Aptos" pitchFamily="34" charset="0"/>
                <a:ea typeface="Aptos" pitchFamily="34" charset="-122"/>
                <a:cs typeface="Aptos" pitchFamily="34" charset="-120"/>
              </a:rPr>
              <a:t> ® as the system of record​</a:t>
            </a:r>
            <a:endParaRPr lang="en-US" sz="2280" dirty="0"/>
          </a:p>
        </p:txBody>
      </p:sp>
      <p:sp>
        <p:nvSpPr>
          <p:cNvPr id="5" name="Text 1"/>
          <p:cNvSpPr/>
          <p:nvPr/>
        </p:nvSpPr>
        <p:spPr>
          <a:xfrm>
            <a:off x="466724" y="1738313"/>
            <a:ext cx="3071813" cy="1666875"/>
          </a:xfrm>
          <a:prstGeom prst="rect">
            <a:avLst/>
          </a:prstGeom>
          <a:noFill/>
          <a:ln/>
        </p:spPr>
        <p:txBody>
          <a:bodyPr wrap="square" lIns="0" tIns="0" rIns="0" bIns="0" rtlCol="0" anchor="t"/>
          <a:lstStyle/>
          <a:p>
            <a:pPr marL="0" indent="0" algn="l">
              <a:lnSpc>
                <a:spcPts val="2480"/>
              </a:lnSpc>
              <a:buNone/>
            </a:pPr>
            <a:r>
              <a:rPr lang="en-US" sz="1700" dirty="0">
                <a:solidFill>
                  <a:srgbClr val="3BB54C">
                    <a:alpha val="99000"/>
                  </a:srgbClr>
                </a:solidFill>
                <a:latin typeface="Aptos"/>
                <a:ea typeface="Aptos" pitchFamily="34" charset="-122"/>
                <a:cs typeface="Aptos" pitchFamily="34" charset="-120"/>
              </a:rPr>
              <a:t>‣</a:t>
            </a:r>
            <a:r>
              <a:rPr lang="en-US" sz="1700" dirty="0">
                <a:solidFill>
                  <a:srgbClr val="034F86">
                    <a:alpha val="99000"/>
                  </a:srgbClr>
                </a:solidFill>
                <a:latin typeface="Aptos"/>
                <a:ea typeface="Aptos" pitchFamily="34" charset="-122"/>
                <a:cs typeface="Aptos" pitchFamily="34" charset="-120"/>
              </a:rPr>
              <a:t> Field data</a:t>
            </a:r>
            <a:endParaRPr lang="en-US" sz="1710" dirty="0"/>
          </a:p>
          <a:p>
            <a:pPr marL="0" indent="0" algn="l">
              <a:lnSpc>
                <a:spcPts val="2480"/>
              </a:lnSpc>
              <a:buNone/>
            </a:pPr>
            <a:r>
              <a:rPr lang="en-US" sz="1700" dirty="0">
                <a:solidFill>
                  <a:srgbClr val="3BB54C">
                    <a:alpha val="99000"/>
                  </a:srgbClr>
                </a:solidFill>
                <a:latin typeface="Aptos"/>
                <a:ea typeface="Aptos" pitchFamily="34" charset="-122"/>
                <a:cs typeface="Aptos" pitchFamily="34" charset="-120"/>
              </a:rPr>
              <a:t>‣</a:t>
            </a:r>
            <a:r>
              <a:rPr lang="en-US" sz="1700" dirty="0">
                <a:solidFill>
                  <a:srgbClr val="034F86">
                    <a:alpha val="99000"/>
                  </a:srgbClr>
                </a:solidFill>
                <a:latin typeface="Aptos"/>
                <a:ea typeface="Aptos" pitchFamily="34" charset="-122"/>
                <a:cs typeface="Aptos" pitchFamily="34" charset="-120"/>
              </a:rPr>
              <a:t> Lab data </a:t>
            </a:r>
          </a:p>
          <a:p>
            <a:pPr>
              <a:lnSpc>
                <a:spcPts val="2480"/>
              </a:lnSpc>
            </a:pPr>
            <a:r>
              <a:rPr lang="en-US" sz="1700" dirty="0">
                <a:solidFill>
                  <a:srgbClr val="3BB54C">
                    <a:alpha val="99000"/>
                  </a:srgbClr>
                </a:solidFill>
                <a:latin typeface="Aptos"/>
                <a:ea typeface="Aptos" pitchFamily="34" charset="-122"/>
                <a:cs typeface="Aptos" pitchFamily="34" charset="-120"/>
              </a:rPr>
              <a:t>‣</a:t>
            </a:r>
            <a:r>
              <a:rPr lang="en-US" sz="1700" dirty="0">
                <a:solidFill>
                  <a:srgbClr val="034F86">
                    <a:alpha val="99000"/>
                  </a:srgbClr>
                </a:solidFill>
                <a:latin typeface="Aptos"/>
                <a:ea typeface="Aptos" pitchFamily="34" charset="-122"/>
                <a:cs typeface="Aptos" pitchFamily="34" charset="-120"/>
              </a:rPr>
              <a:t> Telemetry</a:t>
            </a:r>
            <a:endParaRPr lang="en-US" sz="1700" dirty="0">
              <a:solidFill>
                <a:srgbClr val="034F86">
                  <a:alpha val="99000"/>
                </a:srgbClr>
              </a:solidFill>
              <a:latin typeface="Aptos"/>
            </a:endParaRPr>
          </a:p>
          <a:p>
            <a:pPr>
              <a:lnSpc>
                <a:spcPts val="2480"/>
              </a:lnSpc>
            </a:pPr>
            <a:r>
              <a:rPr lang="en-US" sz="1700" dirty="0">
                <a:solidFill>
                  <a:srgbClr val="3BB54C">
                    <a:alpha val="99000"/>
                  </a:srgbClr>
                </a:solidFill>
                <a:latin typeface="Aptos"/>
                <a:ea typeface="Aptos" pitchFamily="34" charset="-122"/>
                <a:cs typeface="Aptos" pitchFamily="34" charset="-120"/>
              </a:rPr>
              <a:t>‣</a:t>
            </a:r>
            <a:r>
              <a:rPr lang="en-US" sz="1700" dirty="0">
                <a:solidFill>
                  <a:srgbClr val="034F86">
                    <a:alpha val="99000"/>
                  </a:srgbClr>
                </a:solidFill>
                <a:latin typeface="Aptos"/>
                <a:ea typeface="Aptos" pitchFamily="34" charset="-122"/>
                <a:cs typeface="Aptos" pitchFamily="34" charset="-120"/>
              </a:rPr>
              <a:t> Derived data sets</a:t>
            </a:r>
          </a:p>
          <a:p>
            <a:pPr>
              <a:lnSpc>
                <a:spcPts val="2480"/>
              </a:lnSpc>
            </a:pPr>
            <a:r>
              <a:rPr lang="en-US" sz="1700" dirty="0">
                <a:solidFill>
                  <a:srgbClr val="3BB54C"/>
                </a:solidFill>
                <a:latin typeface="Aptos"/>
              </a:rPr>
              <a:t>‣ </a:t>
            </a:r>
            <a:r>
              <a:rPr lang="en-US" sz="1700" dirty="0">
                <a:solidFill>
                  <a:srgbClr val="034F86">
                    <a:alpha val="99000"/>
                  </a:srgbClr>
                </a:solidFill>
                <a:latin typeface="Aptos"/>
              </a:rPr>
              <a:t>Unstructured data</a:t>
            </a:r>
          </a:p>
        </p:txBody>
      </p:sp>
      <p:sp>
        <p:nvSpPr>
          <p:cNvPr id="10" name="Text 2">
            <a:extLst>
              <a:ext uri="{FF2B5EF4-FFF2-40B4-BE49-F238E27FC236}">
                <a16:creationId xmlns:a16="http://schemas.microsoft.com/office/drawing/2014/main" id="{5637FE3C-85D8-15F5-B7CD-7AB26B150B63}"/>
              </a:ext>
            </a:extLst>
          </p:cNvPr>
          <p:cNvSpPr/>
          <p:nvPr/>
        </p:nvSpPr>
        <p:spPr>
          <a:xfrm>
            <a:off x="466725" y="4738688"/>
            <a:ext cx="2293354" cy="176213"/>
          </a:xfrm>
          <a:prstGeom prst="rect">
            <a:avLst/>
          </a:prstGeom>
          <a:noFill/>
          <a:ln/>
        </p:spPr>
        <p:txBody>
          <a:bodyPr wrap="square" lIns="0" tIns="0" rIns="0" bIns="0" rtlCol="0" anchor="t"/>
          <a:lstStyle/>
          <a:p>
            <a:pPr>
              <a:lnSpc>
                <a:spcPts val="1305"/>
              </a:lnSpc>
            </a:pPr>
            <a:r>
              <a:rPr lang="en-US" sz="1050" dirty="0">
                <a:solidFill>
                  <a:srgbClr val="000000">
                    <a:alpha val="99000"/>
                  </a:srgbClr>
                </a:solidFill>
                <a:latin typeface="Aptos"/>
              </a:rPr>
              <a:t>Copyright </a:t>
            </a:r>
            <a:r>
              <a:rPr lang="en-US" sz="1050" dirty="0" err="1">
                <a:solidFill>
                  <a:srgbClr val="000000">
                    <a:alpha val="99000"/>
                  </a:srgbClr>
                </a:solidFill>
                <a:latin typeface="Aptos"/>
              </a:rPr>
              <a:t>EarthSoft</a:t>
            </a:r>
            <a:r>
              <a:rPr lang="en-US" sz="1050" dirty="0">
                <a:solidFill>
                  <a:srgbClr val="000000">
                    <a:alpha val="99000"/>
                  </a:srgbClr>
                </a:solidFill>
                <a:latin typeface="Aptos"/>
              </a:rPr>
              <a:t> Inc. 2026</a:t>
            </a:r>
            <a:endParaRPr lang="en-US" dirty="0"/>
          </a:p>
        </p:txBody>
      </p:sp>
      <p:sp>
        <p:nvSpPr>
          <p:cNvPr id="12" name="Text 3">
            <a:extLst>
              <a:ext uri="{FF2B5EF4-FFF2-40B4-BE49-F238E27FC236}">
                <a16:creationId xmlns:a16="http://schemas.microsoft.com/office/drawing/2014/main" id="{83AE1F59-7112-1A14-F011-8CAA935F97BF}"/>
              </a:ext>
            </a:extLst>
          </p:cNvPr>
          <p:cNvSpPr/>
          <p:nvPr/>
        </p:nvSpPr>
        <p:spPr>
          <a:xfrm>
            <a:off x="7183599" y="4738688"/>
            <a:ext cx="1503202" cy="176213"/>
          </a:xfrm>
          <a:prstGeom prst="rect">
            <a:avLst/>
          </a:prstGeom>
          <a:noFill/>
          <a:ln/>
        </p:spPr>
        <p:txBody>
          <a:bodyPr wrap="square" lIns="0" tIns="0" rIns="0" bIns="0" rtlCol="0" anchor="t"/>
          <a:lstStyle/>
          <a:p>
            <a:pPr marL="0" indent="0" algn="r">
              <a:lnSpc>
                <a:spcPts val="1305"/>
              </a:lnSpc>
              <a:buNone/>
            </a:pPr>
            <a:r>
              <a:rPr lang="en-US" sz="1050">
                <a:solidFill>
                  <a:srgbClr val="000000">
                    <a:alpha val="99000"/>
                  </a:srgbClr>
                </a:solidFill>
                <a:latin typeface="Aptos"/>
              </a:rPr>
              <a:t>earthsoft.com</a:t>
            </a:r>
            <a:endParaRPr lang="en-US" sz="1069"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0BF7A-BE07-FD58-9CDB-D79512DFA05A}"/>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2303916E-26E3-3D35-C787-D2196DA197D2}"/>
              </a:ext>
            </a:extLst>
          </p:cNvPr>
          <p:cNvPicPr>
            <a:picLocks noChangeAspect="1"/>
          </p:cNvPicPr>
          <p:nvPr/>
        </p:nvPicPr>
        <p:blipFill>
          <a:blip r:embed="rId3"/>
          <a:srcRect/>
          <a:stretch/>
        </p:blipFill>
        <p:spPr>
          <a:xfrm>
            <a:off x="5795962" y="0"/>
            <a:ext cx="3348038" cy="4533900"/>
          </a:xfrm>
          <a:prstGeom prst="rect">
            <a:avLst/>
          </a:prstGeom>
        </p:spPr>
      </p:pic>
      <p:sp>
        <p:nvSpPr>
          <p:cNvPr id="3" name="Text 0">
            <a:extLst>
              <a:ext uri="{FF2B5EF4-FFF2-40B4-BE49-F238E27FC236}">
                <a16:creationId xmlns:a16="http://schemas.microsoft.com/office/drawing/2014/main" id="{A672E6DE-BCBF-4F16-0059-FBD7BDD517CD}"/>
              </a:ext>
            </a:extLst>
          </p:cNvPr>
          <p:cNvSpPr/>
          <p:nvPr/>
        </p:nvSpPr>
        <p:spPr>
          <a:xfrm>
            <a:off x="461963" y="500063"/>
            <a:ext cx="4486275" cy="609600"/>
          </a:xfrm>
          <a:prstGeom prst="rect">
            <a:avLst/>
          </a:prstGeom>
          <a:noFill/>
          <a:ln/>
        </p:spPr>
        <p:txBody>
          <a:bodyPr wrap="square" lIns="0" tIns="0" rIns="0" bIns="0" rtlCol="0" anchor="t"/>
          <a:lstStyle/>
          <a:p>
            <a:pPr>
              <a:lnSpc>
                <a:spcPts val="2280"/>
              </a:lnSpc>
            </a:pPr>
            <a:r>
              <a:rPr lang="en-US" sz="2280" b="1" dirty="0">
                <a:solidFill>
                  <a:srgbClr val="034F86">
                    <a:alpha val="99000"/>
                  </a:srgbClr>
                </a:solidFill>
                <a:latin typeface="Aptos" pitchFamily="34" charset="0"/>
                <a:ea typeface="Aptos" pitchFamily="34" charset="-122"/>
                <a:cs typeface="Aptos" pitchFamily="34" charset="-120"/>
              </a:rPr>
              <a:t>Metadata, lineage, &amp; auditability in EQuIS​®</a:t>
            </a:r>
            <a:endParaRPr lang="en-US" sz="2280" baseline="30000" dirty="0"/>
          </a:p>
        </p:txBody>
      </p:sp>
      <p:sp>
        <p:nvSpPr>
          <p:cNvPr id="6" name="Text 3">
            <a:extLst>
              <a:ext uri="{FF2B5EF4-FFF2-40B4-BE49-F238E27FC236}">
                <a16:creationId xmlns:a16="http://schemas.microsoft.com/office/drawing/2014/main" id="{39918DE4-295C-990E-82B0-DF3DADACCC9E}"/>
              </a:ext>
            </a:extLst>
          </p:cNvPr>
          <p:cNvSpPr/>
          <p:nvPr/>
        </p:nvSpPr>
        <p:spPr>
          <a:xfrm>
            <a:off x="860464" y="1380423"/>
            <a:ext cx="3524250" cy="247650"/>
          </a:xfrm>
          <a:prstGeom prst="rect">
            <a:avLst/>
          </a:prstGeom>
          <a:noFill/>
          <a:ln/>
        </p:spPr>
        <p:txBody>
          <a:bodyPr wrap="square" lIns="0" tIns="0" rIns="0" bIns="0" rtlCol="0" anchor="t"/>
          <a:lstStyle/>
          <a:p>
            <a:pPr marL="0" indent="0" algn="l">
              <a:lnSpc>
                <a:spcPts val="1860"/>
              </a:lnSpc>
              <a:buNone/>
            </a:pPr>
            <a:r>
              <a:rPr lang="en-US" sz="1283" b="1" dirty="0">
                <a:solidFill>
                  <a:srgbClr val="034F86">
                    <a:alpha val="99000"/>
                  </a:srgbClr>
                </a:solidFill>
                <a:latin typeface="Aptos" pitchFamily="34" charset="0"/>
                <a:ea typeface="Aptos" pitchFamily="34" charset="-122"/>
                <a:cs typeface="Aptos" pitchFamily="34" charset="-120"/>
              </a:rPr>
              <a:t>Essential metadata for reuse</a:t>
            </a:r>
            <a:endParaRPr lang="en-US" sz="1283" dirty="0"/>
          </a:p>
        </p:txBody>
      </p:sp>
      <p:sp>
        <p:nvSpPr>
          <p:cNvPr id="7" name="Text 4">
            <a:extLst>
              <a:ext uri="{FF2B5EF4-FFF2-40B4-BE49-F238E27FC236}">
                <a16:creationId xmlns:a16="http://schemas.microsoft.com/office/drawing/2014/main" id="{6425CA42-902F-F45F-6611-99BDF97B748B}"/>
              </a:ext>
            </a:extLst>
          </p:cNvPr>
          <p:cNvSpPr/>
          <p:nvPr/>
        </p:nvSpPr>
        <p:spPr>
          <a:xfrm>
            <a:off x="860464" y="1604260"/>
            <a:ext cx="4333875" cy="491241"/>
          </a:xfrm>
          <a:prstGeom prst="rect">
            <a:avLst/>
          </a:prstGeom>
          <a:noFill/>
          <a:ln/>
        </p:spPr>
        <p:txBody>
          <a:bodyPr wrap="square" lIns="0" tIns="0" rIns="0" bIns="0" rtlCol="0" anchor="t"/>
          <a:lstStyle/>
          <a:p>
            <a:pPr marL="0" indent="0" algn="l">
              <a:lnSpc>
                <a:spcPts val="1197"/>
              </a:lnSpc>
              <a:buNone/>
            </a:pPr>
            <a:r>
              <a:rPr lang="en-US" sz="1000" dirty="0">
                <a:solidFill>
                  <a:srgbClr val="000000">
                    <a:alpha val="99000"/>
                  </a:srgbClr>
                </a:solidFill>
                <a:latin typeface="Aptos" pitchFamily="34" charset="0"/>
                <a:ea typeface="Aptos" pitchFamily="34" charset="-122"/>
                <a:cs typeface="Aptos" pitchFamily="34" charset="-120"/>
              </a:rPr>
              <a:t>Environmental data reuse requires metadata: who collected, what sampled, when/where, how produced; context, methods, detection limits, qualifiers, units, coordinate systems, reference frames.​</a:t>
            </a:r>
            <a:endParaRPr lang="en-US" sz="1000" dirty="0"/>
          </a:p>
        </p:txBody>
      </p:sp>
      <p:pic>
        <p:nvPicPr>
          <p:cNvPr id="8" name="Image 1" descr="preencoded.png">
            <a:extLst>
              <a:ext uri="{FF2B5EF4-FFF2-40B4-BE49-F238E27FC236}">
                <a16:creationId xmlns:a16="http://schemas.microsoft.com/office/drawing/2014/main" id="{6B63B211-9243-4DC8-E9F7-9D813C7BC960}"/>
              </a:ext>
            </a:extLst>
          </p:cNvPr>
          <p:cNvPicPr>
            <a:picLocks noChangeAspect="1"/>
          </p:cNvPicPr>
          <p:nvPr/>
        </p:nvPicPr>
        <p:blipFill>
          <a:blip r:embed="rId4"/>
          <a:srcRect/>
          <a:stretch/>
        </p:blipFill>
        <p:spPr>
          <a:xfrm>
            <a:off x="650914" y="1408998"/>
            <a:ext cx="171450" cy="171450"/>
          </a:xfrm>
          <a:prstGeom prst="rect">
            <a:avLst/>
          </a:prstGeom>
        </p:spPr>
      </p:pic>
      <p:sp>
        <p:nvSpPr>
          <p:cNvPr id="9" name="Text 5">
            <a:extLst>
              <a:ext uri="{FF2B5EF4-FFF2-40B4-BE49-F238E27FC236}">
                <a16:creationId xmlns:a16="http://schemas.microsoft.com/office/drawing/2014/main" id="{02F42963-F5E0-40A8-C7AD-83508201B40A}"/>
              </a:ext>
            </a:extLst>
          </p:cNvPr>
          <p:cNvSpPr/>
          <p:nvPr/>
        </p:nvSpPr>
        <p:spPr>
          <a:xfrm>
            <a:off x="860464" y="2161473"/>
            <a:ext cx="3524250" cy="247650"/>
          </a:xfrm>
          <a:prstGeom prst="rect">
            <a:avLst/>
          </a:prstGeom>
          <a:noFill/>
          <a:ln/>
        </p:spPr>
        <p:txBody>
          <a:bodyPr wrap="square" lIns="0" tIns="0" rIns="0" bIns="0" rtlCol="0" anchor="t"/>
          <a:lstStyle/>
          <a:p>
            <a:pPr marL="0" indent="0" algn="l">
              <a:lnSpc>
                <a:spcPts val="1860"/>
              </a:lnSpc>
              <a:buNone/>
            </a:pPr>
            <a:r>
              <a:rPr lang="en-US" sz="1283" b="1" dirty="0">
                <a:solidFill>
                  <a:srgbClr val="034F86">
                    <a:alpha val="99000"/>
                  </a:srgbClr>
                </a:solidFill>
                <a:latin typeface="Aptos" pitchFamily="34" charset="0"/>
                <a:ea typeface="Aptos" pitchFamily="34" charset="-122"/>
                <a:cs typeface="Aptos" pitchFamily="34" charset="-120"/>
              </a:rPr>
              <a:t>Lineage for reproducibility​</a:t>
            </a:r>
            <a:endParaRPr lang="en-US" sz="1283" dirty="0"/>
          </a:p>
        </p:txBody>
      </p:sp>
      <p:sp>
        <p:nvSpPr>
          <p:cNvPr id="10" name="Text 6">
            <a:extLst>
              <a:ext uri="{FF2B5EF4-FFF2-40B4-BE49-F238E27FC236}">
                <a16:creationId xmlns:a16="http://schemas.microsoft.com/office/drawing/2014/main" id="{8436345A-B55F-6556-02FC-DF003F8A386C}"/>
              </a:ext>
            </a:extLst>
          </p:cNvPr>
          <p:cNvSpPr/>
          <p:nvPr/>
        </p:nvSpPr>
        <p:spPr>
          <a:xfrm>
            <a:off x="860464" y="2385310"/>
            <a:ext cx="4333875" cy="491241"/>
          </a:xfrm>
          <a:prstGeom prst="rect">
            <a:avLst/>
          </a:prstGeom>
          <a:noFill/>
          <a:ln/>
        </p:spPr>
        <p:txBody>
          <a:bodyPr wrap="square" lIns="0" tIns="0" rIns="0" bIns="0" rtlCol="0" anchor="t"/>
          <a:lstStyle/>
          <a:p>
            <a:pPr marL="0" indent="0" algn="l">
              <a:lnSpc>
                <a:spcPts val="1197"/>
              </a:lnSpc>
              <a:buNone/>
            </a:pPr>
            <a:r>
              <a:rPr lang="en-US" sz="1000" dirty="0">
                <a:solidFill>
                  <a:srgbClr val="000000">
                    <a:alpha val="99000"/>
                  </a:srgbClr>
                </a:solidFill>
                <a:latin typeface="Aptos" pitchFamily="34" charset="0"/>
                <a:ea typeface="Aptos" pitchFamily="34" charset="-122"/>
                <a:cs typeface="Aptos" pitchFamily="34" charset="-120"/>
              </a:rPr>
              <a:t>Lineage must show source file/package, transformations, validation rules (triggered/waived), reference data version (locations, analytes, units, methods) for repeatable, defensible results.​</a:t>
            </a:r>
            <a:endParaRPr lang="en-US" sz="1000" dirty="0"/>
          </a:p>
        </p:txBody>
      </p:sp>
      <p:pic>
        <p:nvPicPr>
          <p:cNvPr id="11" name="Image 2" descr="preencoded.png">
            <a:extLst>
              <a:ext uri="{FF2B5EF4-FFF2-40B4-BE49-F238E27FC236}">
                <a16:creationId xmlns:a16="http://schemas.microsoft.com/office/drawing/2014/main" id="{DA824AAF-6979-65E8-284C-0571E29CF076}"/>
              </a:ext>
            </a:extLst>
          </p:cNvPr>
          <p:cNvPicPr>
            <a:picLocks noChangeAspect="1"/>
          </p:cNvPicPr>
          <p:nvPr/>
        </p:nvPicPr>
        <p:blipFill>
          <a:blip r:embed="rId4"/>
          <a:srcRect/>
          <a:stretch/>
        </p:blipFill>
        <p:spPr>
          <a:xfrm>
            <a:off x="650914" y="2190048"/>
            <a:ext cx="171450" cy="171450"/>
          </a:xfrm>
          <a:prstGeom prst="rect">
            <a:avLst/>
          </a:prstGeom>
        </p:spPr>
      </p:pic>
      <p:sp>
        <p:nvSpPr>
          <p:cNvPr id="12" name="Text 7">
            <a:extLst>
              <a:ext uri="{FF2B5EF4-FFF2-40B4-BE49-F238E27FC236}">
                <a16:creationId xmlns:a16="http://schemas.microsoft.com/office/drawing/2014/main" id="{7BCE75CD-9A08-D196-D7AC-9E309CB14005}"/>
              </a:ext>
            </a:extLst>
          </p:cNvPr>
          <p:cNvSpPr/>
          <p:nvPr/>
        </p:nvSpPr>
        <p:spPr>
          <a:xfrm>
            <a:off x="860464" y="2942523"/>
            <a:ext cx="3524250" cy="247650"/>
          </a:xfrm>
          <a:prstGeom prst="rect">
            <a:avLst/>
          </a:prstGeom>
          <a:noFill/>
          <a:ln/>
        </p:spPr>
        <p:txBody>
          <a:bodyPr wrap="square" lIns="0" tIns="0" rIns="0" bIns="0" rtlCol="0" anchor="t"/>
          <a:lstStyle/>
          <a:p>
            <a:pPr marL="0" indent="0" algn="l">
              <a:lnSpc>
                <a:spcPts val="1860"/>
              </a:lnSpc>
              <a:buNone/>
            </a:pPr>
            <a:r>
              <a:rPr lang="en-US" sz="1283" b="1" dirty="0">
                <a:solidFill>
                  <a:srgbClr val="034F86">
                    <a:alpha val="99000"/>
                  </a:srgbClr>
                </a:solidFill>
                <a:latin typeface="Aptos" pitchFamily="34" charset="0"/>
                <a:ea typeface="Aptos" pitchFamily="34" charset="-122"/>
                <a:cs typeface="Aptos" pitchFamily="34" charset="-120"/>
              </a:rPr>
              <a:t>Auditability beyond logs​</a:t>
            </a:r>
            <a:endParaRPr lang="en-US" sz="1283" dirty="0"/>
          </a:p>
        </p:txBody>
      </p:sp>
      <p:sp>
        <p:nvSpPr>
          <p:cNvPr id="13" name="Text 8">
            <a:extLst>
              <a:ext uri="{FF2B5EF4-FFF2-40B4-BE49-F238E27FC236}">
                <a16:creationId xmlns:a16="http://schemas.microsoft.com/office/drawing/2014/main" id="{5A982D1A-9BFA-A84C-0B81-565F913A69BD}"/>
              </a:ext>
            </a:extLst>
          </p:cNvPr>
          <p:cNvSpPr/>
          <p:nvPr/>
        </p:nvSpPr>
        <p:spPr>
          <a:xfrm>
            <a:off x="860464" y="3166360"/>
            <a:ext cx="4252913" cy="491241"/>
          </a:xfrm>
          <a:prstGeom prst="rect">
            <a:avLst/>
          </a:prstGeom>
          <a:noFill/>
          <a:ln/>
        </p:spPr>
        <p:txBody>
          <a:bodyPr wrap="square" lIns="0" tIns="0" rIns="0" bIns="0" rtlCol="0" anchor="t"/>
          <a:lstStyle/>
          <a:p>
            <a:pPr marL="0" indent="0" algn="l">
              <a:lnSpc>
                <a:spcPts val="1197"/>
              </a:lnSpc>
              <a:buNone/>
            </a:pPr>
            <a:r>
              <a:rPr lang="en-US" sz="1000" dirty="0">
                <a:solidFill>
                  <a:srgbClr val="000000">
                    <a:alpha val="99000"/>
                  </a:srgbClr>
                </a:solidFill>
                <a:latin typeface="Aptos" pitchFamily="34" charset="0"/>
                <a:ea typeface="Aptos" pitchFamily="34" charset="-122"/>
                <a:cs typeface="Aptos" pitchFamily="34" charset="-120"/>
              </a:rPr>
              <a:t>Auditability links people, decisions, data changes: who approved, edited, what changed, why. Narrative must be explainable for regulators/auditors, not just technically traceable.​</a:t>
            </a:r>
            <a:endParaRPr lang="en-US" sz="1000" dirty="0"/>
          </a:p>
        </p:txBody>
      </p:sp>
      <p:pic>
        <p:nvPicPr>
          <p:cNvPr id="14" name="Image 3" descr="preencoded.png">
            <a:extLst>
              <a:ext uri="{FF2B5EF4-FFF2-40B4-BE49-F238E27FC236}">
                <a16:creationId xmlns:a16="http://schemas.microsoft.com/office/drawing/2014/main" id="{BFA3E2DF-7825-EC8B-91BD-C32C76A7F897}"/>
              </a:ext>
            </a:extLst>
          </p:cNvPr>
          <p:cNvPicPr>
            <a:picLocks noChangeAspect="1"/>
          </p:cNvPicPr>
          <p:nvPr/>
        </p:nvPicPr>
        <p:blipFill>
          <a:blip r:embed="rId4"/>
          <a:srcRect/>
          <a:stretch/>
        </p:blipFill>
        <p:spPr>
          <a:xfrm>
            <a:off x="650914" y="2971098"/>
            <a:ext cx="171450" cy="171450"/>
          </a:xfrm>
          <a:prstGeom prst="rect">
            <a:avLst/>
          </a:prstGeom>
        </p:spPr>
      </p:pic>
      <p:sp>
        <p:nvSpPr>
          <p:cNvPr id="15" name="Text 9">
            <a:extLst>
              <a:ext uri="{FF2B5EF4-FFF2-40B4-BE49-F238E27FC236}">
                <a16:creationId xmlns:a16="http://schemas.microsoft.com/office/drawing/2014/main" id="{BF457952-53BA-9F97-AEEB-AC260BF2C349}"/>
              </a:ext>
            </a:extLst>
          </p:cNvPr>
          <p:cNvSpPr/>
          <p:nvPr/>
        </p:nvSpPr>
        <p:spPr>
          <a:xfrm>
            <a:off x="860464" y="3723573"/>
            <a:ext cx="3524250" cy="247650"/>
          </a:xfrm>
          <a:prstGeom prst="rect">
            <a:avLst/>
          </a:prstGeom>
          <a:noFill/>
          <a:ln/>
        </p:spPr>
        <p:txBody>
          <a:bodyPr wrap="square" lIns="0" tIns="0" rIns="0" bIns="0" rtlCol="0" anchor="t"/>
          <a:lstStyle/>
          <a:p>
            <a:pPr marL="0" indent="0" algn="l">
              <a:lnSpc>
                <a:spcPts val="1860"/>
              </a:lnSpc>
              <a:buNone/>
            </a:pPr>
            <a:r>
              <a:rPr lang="en-US" sz="1283" b="1" dirty="0">
                <a:solidFill>
                  <a:srgbClr val="034F86">
                    <a:alpha val="99000"/>
                  </a:srgbClr>
                </a:solidFill>
                <a:latin typeface="Aptos" pitchFamily="34" charset="0"/>
                <a:ea typeface="Aptos" pitchFamily="34" charset="-122"/>
                <a:cs typeface="Aptos" pitchFamily="34" charset="-120"/>
              </a:rPr>
              <a:t>Reducing AI hallucination risk​</a:t>
            </a:r>
            <a:endParaRPr lang="en-US" sz="1283" dirty="0"/>
          </a:p>
        </p:txBody>
      </p:sp>
      <p:sp>
        <p:nvSpPr>
          <p:cNvPr id="16" name="Text 10">
            <a:extLst>
              <a:ext uri="{FF2B5EF4-FFF2-40B4-BE49-F238E27FC236}">
                <a16:creationId xmlns:a16="http://schemas.microsoft.com/office/drawing/2014/main" id="{B6221207-7F1F-B6B0-827A-C6D8B9CEA455}"/>
              </a:ext>
            </a:extLst>
          </p:cNvPr>
          <p:cNvSpPr/>
          <p:nvPr/>
        </p:nvSpPr>
        <p:spPr>
          <a:xfrm>
            <a:off x="860464" y="3947410"/>
            <a:ext cx="4455815" cy="586490"/>
          </a:xfrm>
          <a:prstGeom prst="rect">
            <a:avLst/>
          </a:prstGeom>
          <a:noFill/>
          <a:ln/>
        </p:spPr>
        <p:txBody>
          <a:bodyPr wrap="square" lIns="0" tIns="0" rIns="0" bIns="0" rtlCol="0" anchor="t"/>
          <a:lstStyle/>
          <a:p>
            <a:pPr marL="0" indent="0" algn="l">
              <a:lnSpc>
                <a:spcPts val="1197"/>
              </a:lnSpc>
              <a:buNone/>
            </a:pPr>
            <a:r>
              <a:rPr lang="en-US" sz="1000" dirty="0">
                <a:solidFill>
                  <a:srgbClr val="000000">
                    <a:alpha val="99000"/>
                  </a:srgbClr>
                </a:solidFill>
                <a:latin typeface="Aptos" pitchFamily="34" charset="0"/>
                <a:ea typeface="Aptos" pitchFamily="34" charset="-122"/>
                <a:cs typeface="Aptos" pitchFamily="34" charset="-120"/>
              </a:rPr>
              <a:t>Strong metadata/lineage reduce AI hallucination risk by grounding models/users in explicit context. Traceable inputs, standardization, validation, authoritative records enable provenance and constraint-based analytics.​</a:t>
            </a:r>
            <a:endParaRPr lang="en-US" sz="1000" dirty="0"/>
          </a:p>
        </p:txBody>
      </p:sp>
      <p:pic>
        <p:nvPicPr>
          <p:cNvPr id="17" name="Image 4" descr="preencoded.png">
            <a:extLst>
              <a:ext uri="{FF2B5EF4-FFF2-40B4-BE49-F238E27FC236}">
                <a16:creationId xmlns:a16="http://schemas.microsoft.com/office/drawing/2014/main" id="{2D93FD4E-6235-A0DA-E733-5D10F030BC96}"/>
              </a:ext>
            </a:extLst>
          </p:cNvPr>
          <p:cNvPicPr>
            <a:picLocks noChangeAspect="1"/>
          </p:cNvPicPr>
          <p:nvPr/>
        </p:nvPicPr>
        <p:blipFill>
          <a:blip r:embed="rId4"/>
          <a:srcRect/>
          <a:stretch/>
        </p:blipFill>
        <p:spPr>
          <a:xfrm>
            <a:off x="650914" y="3752148"/>
            <a:ext cx="171450" cy="171450"/>
          </a:xfrm>
          <a:prstGeom prst="rect">
            <a:avLst/>
          </a:prstGeom>
        </p:spPr>
      </p:pic>
      <p:sp>
        <p:nvSpPr>
          <p:cNvPr id="19" name="Text 2">
            <a:extLst>
              <a:ext uri="{FF2B5EF4-FFF2-40B4-BE49-F238E27FC236}">
                <a16:creationId xmlns:a16="http://schemas.microsoft.com/office/drawing/2014/main" id="{A48554FD-A966-45F0-2ACB-97EC7D45E07E}"/>
              </a:ext>
            </a:extLst>
          </p:cNvPr>
          <p:cNvSpPr/>
          <p:nvPr/>
        </p:nvSpPr>
        <p:spPr>
          <a:xfrm>
            <a:off x="466725" y="4738688"/>
            <a:ext cx="2293354" cy="176213"/>
          </a:xfrm>
          <a:prstGeom prst="rect">
            <a:avLst/>
          </a:prstGeom>
          <a:noFill/>
          <a:ln/>
        </p:spPr>
        <p:txBody>
          <a:bodyPr wrap="square" lIns="0" tIns="0" rIns="0" bIns="0" rtlCol="0" anchor="t"/>
          <a:lstStyle/>
          <a:p>
            <a:pPr>
              <a:lnSpc>
                <a:spcPts val="1305"/>
              </a:lnSpc>
            </a:pPr>
            <a:r>
              <a:rPr lang="en-US" sz="1050" dirty="0">
                <a:solidFill>
                  <a:srgbClr val="000000">
                    <a:alpha val="99000"/>
                  </a:srgbClr>
                </a:solidFill>
                <a:latin typeface="Aptos"/>
              </a:rPr>
              <a:t>Copyright </a:t>
            </a:r>
            <a:r>
              <a:rPr lang="en-US" sz="1050" dirty="0" err="1">
                <a:solidFill>
                  <a:srgbClr val="000000">
                    <a:alpha val="99000"/>
                  </a:srgbClr>
                </a:solidFill>
                <a:latin typeface="Aptos"/>
              </a:rPr>
              <a:t>EarthSoft</a:t>
            </a:r>
            <a:r>
              <a:rPr lang="en-US" sz="1050" dirty="0">
                <a:solidFill>
                  <a:srgbClr val="000000">
                    <a:alpha val="99000"/>
                  </a:srgbClr>
                </a:solidFill>
                <a:latin typeface="Aptos"/>
              </a:rPr>
              <a:t> Inc. 2026</a:t>
            </a:r>
            <a:endParaRPr lang="en-US" dirty="0"/>
          </a:p>
        </p:txBody>
      </p:sp>
      <p:sp>
        <p:nvSpPr>
          <p:cNvPr id="21" name="Text 3">
            <a:extLst>
              <a:ext uri="{FF2B5EF4-FFF2-40B4-BE49-F238E27FC236}">
                <a16:creationId xmlns:a16="http://schemas.microsoft.com/office/drawing/2014/main" id="{6C3FEB7E-3249-8366-452E-04EA7E83317B}"/>
              </a:ext>
            </a:extLst>
          </p:cNvPr>
          <p:cNvSpPr/>
          <p:nvPr/>
        </p:nvSpPr>
        <p:spPr>
          <a:xfrm>
            <a:off x="7183599" y="4738688"/>
            <a:ext cx="1503202" cy="176213"/>
          </a:xfrm>
          <a:prstGeom prst="rect">
            <a:avLst/>
          </a:prstGeom>
          <a:noFill/>
          <a:ln/>
        </p:spPr>
        <p:txBody>
          <a:bodyPr wrap="square" lIns="0" tIns="0" rIns="0" bIns="0" rtlCol="0" anchor="t"/>
          <a:lstStyle/>
          <a:p>
            <a:pPr marL="0" indent="0" algn="r">
              <a:lnSpc>
                <a:spcPts val="1305"/>
              </a:lnSpc>
              <a:buNone/>
            </a:pPr>
            <a:r>
              <a:rPr lang="en-US" sz="1050">
                <a:solidFill>
                  <a:srgbClr val="000000">
                    <a:alpha val="99000"/>
                  </a:srgbClr>
                </a:solidFill>
                <a:latin typeface="Aptos"/>
              </a:rPr>
              <a:t>earthsoft.com</a:t>
            </a:r>
            <a:endParaRPr lang="en-US" sz="1069" dirty="0"/>
          </a:p>
        </p:txBody>
      </p:sp>
    </p:spTree>
    <p:extLst>
      <p:ext uri="{BB962C8B-B14F-4D97-AF65-F5344CB8AC3E}">
        <p14:creationId xmlns:p14="http://schemas.microsoft.com/office/powerpoint/2010/main" val="26884025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8">
    <p:bg>
      <p:bgPr>
        <a:solidFill>
          <a:srgbClr val="034F86"/>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9144000" cy="5143500"/>
          </a:xfrm>
          <a:prstGeom prst="rect">
            <a:avLst/>
          </a:prstGeom>
        </p:spPr>
      </p:pic>
      <p:pic>
        <p:nvPicPr>
          <p:cNvPr id="3" name="Image 1" descr="preencoded.png"/>
          <p:cNvPicPr>
            <a:picLocks noChangeAspect="1"/>
          </p:cNvPicPr>
          <p:nvPr/>
        </p:nvPicPr>
        <p:blipFill>
          <a:blip r:embed="rId4"/>
          <a:srcRect/>
          <a:stretch/>
        </p:blipFill>
        <p:spPr>
          <a:xfrm>
            <a:off x="466725" y="400050"/>
            <a:ext cx="1900238" cy="423863"/>
          </a:xfrm>
          <a:prstGeom prst="rect">
            <a:avLst/>
          </a:prstGeom>
        </p:spPr>
      </p:pic>
      <p:sp>
        <p:nvSpPr>
          <p:cNvPr id="4" name="Text 0"/>
          <p:cNvSpPr/>
          <p:nvPr/>
        </p:nvSpPr>
        <p:spPr>
          <a:xfrm>
            <a:off x="347663" y="2686050"/>
            <a:ext cx="8796338" cy="1157288"/>
          </a:xfrm>
          <a:prstGeom prst="rect">
            <a:avLst/>
          </a:prstGeom>
          <a:noFill/>
          <a:ln/>
        </p:spPr>
        <p:txBody>
          <a:bodyPr wrap="square" lIns="0" tIns="0" rIns="0" bIns="0" rtlCol="0" anchor="t"/>
          <a:lstStyle/>
          <a:p>
            <a:pPr marL="0" indent="0" algn="l">
              <a:lnSpc>
                <a:spcPts val="8664"/>
              </a:lnSpc>
              <a:buNone/>
            </a:pPr>
            <a:r>
              <a:rPr lang="en-US" sz="9627" b="1" kern="0" spc="-193" dirty="0">
                <a:solidFill>
                  <a:srgbClr val="E0F2FF">
                    <a:alpha val="99000"/>
                  </a:srgbClr>
                </a:solidFill>
                <a:latin typeface="Aptos" pitchFamily="34" charset="0"/>
                <a:ea typeface="Aptos" pitchFamily="34" charset="-122"/>
                <a:cs typeface="Aptos" pitchFamily="34" charset="-120"/>
              </a:rPr>
              <a:t>Risk &amp;</a:t>
            </a:r>
          </a:p>
          <a:p>
            <a:pPr marL="0" indent="0" algn="l">
              <a:lnSpc>
                <a:spcPts val="8664"/>
              </a:lnSpc>
              <a:buNone/>
            </a:pPr>
            <a:r>
              <a:rPr lang="en-US" sz="9627" b="1" kern="0" spc="-193" dirty="0">
                <a:solidFill>
                  <a:srgbClr val="E0F2FF">
                    <a:alpha val="99000"/>
                  </a:srgbClr>
                </a:solidFill>
                <a:latin typeface="Aptos" pitchFamily="34" charset="0"/>
                <a:ea typeface="Aptos" pitchFamily="34" charset="-122"/>
                <a:cs typeface="Aptos" pitchFamily="34" charset="-120"/>
              </a:rPr>
              <a:t>Controls​</a:t>
            </a:r>
            <a:endParaRPr lang="en-US" sz="9627"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61963" y="500063"/>
            <a:ext cx="6338888" cy="304800"/>
          </a:xfrm>
          <a:prstGeom prst="rect">
            <a:avLst/>
          </a:prstGeom>
          <a:noFill/>
          <a:ln/>
        </p:spPr>
        <p:txBody>
          <a:bodyPr wrap="square" lIns="0" tIns="0" rIns="0" bIns="0" rtlCol="0" anchor="t"/>
          <a:lstStyle/>
          <a:p>
            <a:pPr marL="0" indent="0" algn="l">
              <a:lnSpc>
                <a:spcPts val="2280"/>
              </a:lnSpc>
              <a:buNone/>
            </a:pPr>
            <a:r>
              <a:rPr lang="en-US" sz="2280" b="1" dirty="0">
                <a:solidFill>
                  <a:srgbClr val="034F86">
                    <a:alpha val="99000"/>
                  </a:srgbClr>
                </a:solidFill>
                <a:latin typeface="Aptos" pitchFamily="34" charset="0"/>
                <a:ea typeface="Aptos" pitchFamily="34" charset="-122"/>
                <a:cs typeface="Aptos" pitchFamily="34" charset="-120"/>
              </a:rPr>
              <a:t>AI risk landscape: Environmental data failures​</a:t>
            </a:r>
            <a:endParaRPr lang="en-US" sz="2280" dirty="0"/>
          </a:p>
        </p:txBody>
      </p:sp>
      <p:grpSp>
        <p:nvGrpSpPr>
          <p:cNvPr id="9" name="Group 8">
            <a:extLst>
              <a:ext uri="{FF2B5EF4-FFF2-40B4-BE49-F238E27FC236}">
                <a16:creationId xmlns:a16="http://schemas.microsoft.com/office/drawing/2014/main" id="{6A64E412-0625-82D2-4FC9-9D1E461481EF}"/>
              </a:ext>
            </a:extLst>
          </p:cNvPr>
          <p:cNvGrpSpPr/>
          <p:nvPr/>
        </p:nvGrpSpPr>
        <p:grpSpPr>
          <a:xfrm>
            <a:off x="800100" y="1114425"/>
            <a:ext cx="1366838" cy="252413"/>
            <a:chOff x="800100" y="1114425"/>
            <a:chExt cx="1366838" cy="252413"/>
          </a:xfrm>
        </p:grpSpPr>
        <p:pic>
          <p:nvPicPr>
            <p:cNvPr id="3" name="Image 0" descr="preencoded.png"/>
            <p:cNvPicPr>
              <a:picLocks noChangeAspect="1"/>
            </p:cNvPicPr>
            <p:nvPr/>
          </p:nvPicPr>
          <p:blipFill>
            <a:blip r:embed="rId3"/>
            <a:srcRect/>
            <a:stretch/>
          </p:blipFill>
          <p:spPr>
            <a:xfrm>
              <a:off x="800100" y="1114425"/>
              <a:ext cx="1366838" cy="252413"/>
            </a:xfrm>
            <a:prstGeom prst="rect">
              <a:avLst/>
            </a:prstGeom>
          </p:spPr>
        </p:pic>
        <p:sp>
          <p:nvSpPr>
            <p:cNvPr id="4" name="Text 1"/>
            <p:cNvSpPr/>
            <p:nvPr/>
          </p:nvSpPr>
          <p:spPr>
            <a:xfrm>
              <a:off x="926307" y="1146454"/>
              <a:ext cx="1114425" cy="190500"/>
            </a:xfrm>
            <a:prstGeom prst="rect">
              <a:avLst/>
            </a:prstGeom>
            <a:noFill/>
            <a:ln/>
          </p:spPr>
          <p:txBody>
            <a:bodyPr wrap="square" lIns="0" tIns="0" rIns="0" bIns="0" rtlCol="0" anchor="t"/>
            <a:lstStyle/>
            <a:p>
              <a:pPr marL="0" indent="0" algn="l">
                <a:lnSpc>
                  <a:spcPts val="1436"/>
                </a:lnSpc>
                <a:buNone/>
              </a:pPr>
              <a:r>
                <a:rPr lang="en-US" sz="991" b="1" dirty="0">
                  <a:solidFill>
                    <a:srgbClr val="FFFFFF">
                      <a:alpha val="99000"/>
                    </a:srgbClr>
                  </a:solidFill>
                  <a:latin typeface="Aptos" pitchFamily="34" charset="0"/>
                  <a:ea typeface="Aptos" pitchFamily="34" charset="-122"/>
                  <a:cs typeface="Aptos" pitchFamily="34" charset="-120"/>
                </a:rPr>
                <a:t>HIGH LIKELIHOOD</a:t>
              </a:r>
              <a:endParaRPr lang="en-US" sz="991" dirty="0"/>
            </a:p>
          </p:txBody>
        </p:sp>
      </p:grpSp>
      <p:grpSp>
        <p:nvGrpSpPr>
          <p:cNvPr id="15" name="Group 14">
            <a:extLst>
              <a:ext uri="{FF2B5EF4-FFF2-40B4-BE49-F238E27FC236}">
                <a16:creationId xmlns:a16="http://schemas.microsoft.com/office/drawing/2014/main" id="{DA98F42C-4A97-10FE-52A4-E9D1960B3A5C}"/>
              </a:ext>
            </a:extLst>
          </p:cNvPr>
          <p:cNvGrpSpPr/>
          <p:nvPr/>
        </p:nvGrpSpPr>
        <p:grpSpPr>
          <a:xfrm>
            <a:off x="4905375" y="1114425"/>
            <a:ext cx="1366838" cy="252413"/>
            <a:chOff x="4905375" y="1114425"/>
            <a:chExt cx="1366838" cy="252413"/>
          </a:xfrm>
        </p:grpSpPr>
        <p:pic>
          <p:nvPicPr>
            <p:cNvPr id="5" name="Image 1" descr="preencoded.png"/>
            <p:cNvPicPr>
              <a:picLocks noChangeAspect="1"/>
            </p:cNvPicPr>
            <p:nvPr/>
          </p:nvPicPr>
          <p:blipFill>
            <a:blip r:embed="rId3"/>
            <a:srcRect/>
            <a:stretch/>
          </p:blipFill>
          <p:spPr>
            <a:xfrm>
              <a:off x="4905375" y="1114425"/>
              <a:ext cx="1366838" cy="252413"/>
            </a:xfrm>
            <a:prstGeom prst="rect">
              <a:avLst/>
            </a:prstGeom>
          </p:spPr>
        </p:pic>
        <p:sp>
          <p:nvSpPr>
            <p:cNvPr id="6" name="Text 2"/>
            <p:cNvSpPr/>
            <p:nvPr/>
          </p:nvSpPr>
          <p:spPr>
            <a:xfrm>
              <a:off x="5053013" y="1146454"/>
              <a:ext cx="1071563" cy="190500"/>
            </a:xfrm>
            <a:prstGeom prst="rect">
              <a:avLst/>
            </a:prstGeom>
            <a:noFill/>
            <a:ln/>
          </p:spPr>
          <p:txBody>
            <a:bodyPr wrap="square" lIns="0" tIns="0" rIns="0" bIns="0" rtlCol="0" anchor="t"/>
            <a:lstStyle/>
            <a:p>
              <a:pPr marL="0" indent="0" algn="l">
                <a:lnSpc>
                  <a:spcPts val="1436"/>
                </a:lnSpc>
                <a:buNone/>
              </a:pPr>
              <a:r>
                <a:rPr lang="en-US" sz="991" b="1" dirty="0">
                  <a:solidFill>
                    <a:srgbClr val="FFFFFF">
                      <a:alpha val="99000"/>
                    </a:srgbClr>
                  </a:solidFill>
                  <a:latin typeface="Aptos" pitchFamily="34" charset="0"/>
                  <a:ea typeface="Aptos" pitchFamily="34" charset="-122"/>
                  <a:cs typeface="Aptos" pitchFamily="34" charset="-120"/>
                </a:rPr>
                <a:t>LOW LIKELIHOOD​</a:t>
              </a:r>
              <a:endParaRPr lang="en-US" sz="991" dirty="0"/>
            </a:p>
          </p:txBody>
        </p:sp>
      </p:grpSp>
      <p:sp>
        <p:nvSpPr>
          <p:cNvPr id="7" name="Text 3"/>
          <p:cNvSpPr/>
          <p:nvPr/>
        </p:nvSpPr>
        <p:spPr>
          <a:xfrm>
            <a:off x="828104" y="1481138"/>
            <a:ext cx="3524250" cy="195263"/>
          </a:xfrm>
          <a:prstGeom prst="rect">
            <a:avLst/>
          </a:prstGeom>
          <a:noFill/>
          <a:ln/>
        </p:spPr>
        <p:txBody>
          <a:bodyPr wrap="square" lIns="0" tIns="0" rIns="0" bIns="0" rtlCol="0" anchor="t"/>
          <a:lstStyle/>
          <a:p>
            <a:pPr marL="171450" indent="-171450" algn="l">
              <a:lnSpc>
                <a:spcPts val="1446"/>
              </a:lnSpc>
              <a:buBlip>
                <a:blip r:embed="rId4"/>
              </a:buBlip>
            </a:pPr>
            <a:r>
              <a:rPr lang="en-US" sz="1200" b="1" dirty="0">
                <a:solidFill>
                  <a:srgbClr val="034F86">
                    <a:alpha val="99000"/>
                  </a:srgbClr>
                </a:solidFill>
                <a:latin typeface="Aptos" pitchFamily="34" charset="0"/>
                <a:ea typeface="Aptos" pitchFamily="34" charset="-122"/>
                <a:cs typeface="Aptos" pitchFamily="34" charset="-120"/>
              </a:rPr>
              <a:t>High impact (top-left quadrant)​</a:t>
            </a:r>
            <a:endParaRPr lang="en-US" sz="1200" dirty="0"/>
          </a:p>
        </p:txBody>
      </p:sp>
      <p:sp>
        <p:nvSpPr>
          <p:cNvPr id="8" name="Text 4"/>
          <p:cNvSpPr/>
          <p:nvPr/>
        </p:nvSpPr>
        <p:spPr>
          <a:xfrm>
            <a:off x="1010984" y="1733550"/>
            <a:ext cx="3204400" cy="1042988"/>
          </a:xfrm>
          <a:prstGeom prst="rect">
            <a:avLst/>
          </a:prstGeom>
          <a:noFill/>
          <a:ln/>
        </p:spPr>
        <p:txBody>
          <a:bodyPr wrap="square" lIns="0" tIns="0" rIns="0" bIns="0" rtlCol="0" anchor="t"/>
          <a:lstStyle/>
          <a:p>
            <a:pPr marL="0" indent="0" algn="l">
              <a:lnSpc>
                <a:spcPts val="1197"/>
              </a:lnSpc>
              <a:spcBef>
                <a:spcPts val="800"/>
              </a:spcBef>
              <a:buNone/>
            </a:pPr>
            <a:r>
              <a:rPr lang="en-US" sz="855" dirty="0">
                <a:solidFill>
                  <a:srgbClr val="000000">
                    <a:alpha val="99000"/>
                  </a:srgbClr>
                </a:solidFill>
                <a:latin typeface="Aptos" pitchFamily="34" charset="0"/>
                <a:ea typeface="Aptos" pitchFamily="34" charset="-122"/>
                <a:cs typeface="Aptos" pitchFamily="34" charset="-120"/>
              </a:rPr>
              <a:t>Unit and method inconsistencies (e.g., mg/L vs µg/L; different lab methods) can create misleading trends and trigger incorrect exceedance flags.​ </a:t>
            </a:r>
            <a:endParaRPr lang="en-US" sz="855" dirty="0"/>
          </a:p>
          <a:p>
            <a:pPr marL="0" indent="0" algn="l">
              <a:lnSpc>
                <a:spcPts val="1197"/>
              </a:lnSpc>
              <a:spcBef>
                <a:spcPts val="800"/>
              </a:spcBef>
              <a:buNone/>
            </a:pPr>
            <a:r>
              <a:rPr lang="en-US" sz="855" dirty="0">
                <a:solidFill>
                  <a:srgbClr val="000000">
                    <a:alpha val="99000"/>
                  </a:srgbClr>
                </a:solidFill>
                <a:latin typeface="Aptos" pitchFamily="34" charset="0"/>
                <a:ea typeface="Aptos" pitchFamily="34" charset="-122"/>
                <a:cs typeface="Aptos" pitchFamily="34" charset="-120"/>
              </a:rPr>
              <a:t>Location identity issues (duplicate names, incorrect coordinates, changing IDs) can cause models to blend distinct monitoring points or split the same point into multiple entities.​</a:t>
            </a:r>
            <a:endParaRPr lang="en-US" sz="855" dirty="0"/>
          </a:p>
        </p:txBody>
      </p:sp>
      <p:sp>
        <p:nvSpPr>
          <p:cNvPr id="10" name="Text 5"/>
          <p:cNvSpPr/>
          <p:nvPr/>
        </p:nvSpPr>
        <p:spPr>
          <a:xfrm>
            <a:off x="4933379" y="1481138"/>
            <a:ext cx="3524250" cy="195263"/>
          </a:xfrm>
          <a:prstGeom prst="rect">
            <a:avLst/>
          </a:prstGeom>
          <a:noFill/>
          <a:ln/>
        </p:spPr>
        <p:txBody>
          <a:bodyPr wrap="square" lIns="0" tIns="0" rIns="0" bIns="0" rtlCol="0" anchor="t"/>
          <a:lstStyle/>
          <a:p>
            <a:pPr marL="171450" indent="-171450" algn="l">
              <a:lnSpc>
                <a:spcPts val="1446"/>
              </a:lnSpc>
              <a:buBlip>
                <a:blip r:embed="rId4"/>
              </a:buBlip>
            </a:pPr>
            <a:r>
              <a:rPr lang="en-US" sz="1200" b="1" dirty="0">
                <a:solidFill>
                  <a:srgbClr val="034F86">
                    <a:alpha val="99000"/>
                  </a:srgbClr>
                </a:solidFill>
                <a:latin typeface="Aptos" pitchFamily="34" charset="0"/>
                <a:ea typeface="Aptos" pitchFamily="34" charset="-122"/>
                <a:cs typeface="Aptos" pitchFamily="34" charset="-120"/>
              </a:rPr>
              <a:t>High impact (top-right quadrant)​</a:t>
            </a:r>
            <a:endParaRPr lang="en-US" sz="1200" dirty="0"/>
          </a:p>
        </p:txBody>
      </p:sp>
      <p:sp>
        <p:nvSpPr>
          <p:cNvPr id="11" name="Text 6"/>
          <p:cNvSpPr/>
          <p:nvPr/>
        </p:nvSpPr>
        <p:spPr>
          <a:xfrm>
            <a:off x="5116259" y="1733550"/>
            <a:ext cx="3159061" cy="881063"/>
          </a:xfrm>
          <a:prstGeom prst="rect">
            <a:avLst/>
          </a:prstGeom>
          <a:noFill/>
          <a:ln/>
        </p:spPr>
        <p:txBody>
          <a:bodyPr wrap="square" lIns="0" tIns="0" rIns="0" bIns="0" rtlCol="0" anchor="t"/>
          <a:lstStyle/>
          <a:p>
            <a:pPr marL="0" indent="0" algn="l">
              <a:lnSpc>
                <a:spcPts val="1197"/>
              </a:lnSpc>
              <a:spcBef>
                <a:spcPts val="800"/>
              </a:spcBef>
              <a:buNone/>
            </a:pPr>
            <a:r>
              <a:rPr lang="en-US" sz="855" dirty="0">
                <a:solidFill>
                  <a:srgbClr val="000000">
                    <a:alpha val="99000"/>
                  </a:srgbClr>
                </a:solidFill>
                <a:latin typeface="Aptos" pitchFamily="34" charset="0"/>
                <a:ea typeface="Aptos" pitchFamily="34" charset="-122"/>
                <a:cs typeface="Aptos" pitchFamily="34" charset="-120"/>
              </a:rPr>
              <a:t>Silent schema drift (new qualifiers, changed code lists) can break automated transformations, producing wrong joins or dropped records that are hard to detect in AI pipelines.​ </a:t>
            </a:r>
            <a:endParaRPr lang="en-US" sz="855" dirty="0"/>
          </a:p>
          <a:p>
            <a:pPr marL="0" indent="0" algn="l">
              <a:lnSpc>
                <a:spcPts val="1197"/>
              </a:lnSpc>
              <a:spcBef>
                <a:spcPts val="800"/>
              </a:spcBef>
              <a:buNone/>
            </a:pPr>
            <a:r>
              <a:rPr lang="en-US" sz="855" dirty="0">
                <a:solidFill>
                  <a:srgbClr val="000000">
                    <a:alpha val="99000"/>
                  </a:srgbClr>
                </a:solidFill>
                <a:latin typeface="Aptos" pitchFamily="34" charset="0"/>
                <a:ea typeface="Aptos" pitchFamily="34" charset="-122"/>
                <a:cs typeface="Aptos" pitchFamily="34" charset="-120"/>
              </a:rPr>
              <a:t>Unauthorized use of sensitive data (e.g., confidential site details) can appear in model outputs and become widely shared.​</a:t>
            </a:r>
            <a:endParaRPr lang="en-US" sz="855" dirty="0"/>
          </a:p>
        </p:txBody>
      </p:sp>
      <p:sp>
        <p:nvSpPr>
          <p:cNvPr id="13" name="Text 7"/>
          <p:cNvSpPr/>
          <p:nvPr/>
        </p:nvSpPr>
        <p:spPr>
          <a:xfrm>
            <a:off x="828104" y="3019425"/>
            <a:ext cx="3524250" cy="195263"/>
          </a:xfrm>
          <a:prstGeom prst="rect">
            <a:avLst/>
          </a:prstGeom>
          <a:noFill/>
          <a:ln/>
        </p:spPr>
        <p:txBody>
          <a:bodyPr wrap="square" lIns="0" tIns="0" rIns="0" bIns="0" rtlCol="0" anchor="t"/>
          <a:lstStyle/>
          <a:p>
            <a:pPr marL="171450" indent="-171450" algn="l">
              <a:lnSpc>
                <a:spcPts val="1446"/>
              </a:lnSpc>
              <a:buBlip>
                <a:blip r:embed="rId4"/>
              </a:buBlip>
            </a:pPr>
            <a:r>
              <a:rPr lang="en-US" sz="1200" b="1" dirty="0">
                <a:solidFill>
                  <a:srgbClr val="034F86">
                    <a:alpha val="99000"/>
                  </a:srgbClr>
                </a:solidFill>
                <a:latin typeface="Aptos" pitchFamily="34" charset="0"/>
                <a:ea typeface="Aptos" pitchFamily="34" charset="-122"/>
                <a:cs typeface="Aptos" pitchFamily="34" charset="-120"/>
              </a:rPr>
              <a:t>Low impact (bottom-left quadrant)</a:t>
            </a:r>
            <a:endParaRPr lang="en-US" sz="1200" dirty="0"/>
          </a:p>
        </p:txBody>
      </p:sp>
      <p:sp>
        <p:nvSpPr>
          <p:cNvPr id="14" name="Text 8"/>
          <p:cNvSpPr/>
          <p:nvPr/>
        </p:nvSpPr>
        <p:spPr>
          <a:xfrm>
            <a:off x="1010984" y="3271838"/>
            <a:ext cx="3072765" cy="1042988"/>
          </a:xfrm>
          <a:prstGeom prst="rect">
            <a:avLst/>
          </a:prstGeom>
          <a:noFill/>
          <a:ln/>
        </p:spPr>
        <p:txBody>
          <a:bodyPr wrap="square" lIns="0" tIns="0" rIns="0" bIns="0" rtlCol="0" anchor="t"/>
          <a:lstStyle/>
          <a:p>
            <a:pPr marL="0" indent="0" algn="l">
              <a:lnSpc>
                <a:spcPts val="1197"/>
              </a:lnSpc>
              <a:spcBef>
                <a:spcPts val="800"/>
              </a:spcBef>
              <a:buNone/>
            </a:pPr>
            <a:r>
              <a:rPr lang="en-US" sz="855" dirty="0">
                <a:solidFill>
                  <a:srgbClr val="000000">
                    <a:alpha val="99000"/>
                  </a:srgbClr>
                </a:solidFill>
                <a:latin typeface="Aptos" pitchFamily="34" charset="0"/>
                <a:ea typeface="Aptos" pitchFamily="34" charset="-122"/>
                <a:cs typeface="Aptos" pitchFamily="34" charset="-120"/>
              </a:rPr>
              <a:t>Missing metadata (sampling depth, matrix, time zone) forces assumptions; AI fills gaps with defaults that may not match program intent.​ </a:t>
            </a:r>
            <a:endParaRPr lang="en-US" sz="855" dirty="0"/>
          </a:p>
          <a:p>
            <a:pPr marL="0" indent="0" algn="l">
              <a:lnSpc>
                <a:spcPts val="1197"/>
              </a:lnSpc>
              <a:spcBef>
                <a:spcPts val="800"/>
              </a:spcBef>
              <a:buNone/>
            </a:pPr>
            <a:r>
              <a:rPr lang="en-US" sz="855" dirty="0">
                <a:solidFill>
                  <a:srgbClr val="000000">
                    <a:alpha val="99000"/>
                  </a:srgbClr>
                </a:solidFill>
                <a:latin typeface="Aptos" pitchFamily="34" charset="0"/>
                <a:ea typeface="Aptos" pitchFamily="34" charset="-122"/>
                <a:cs typeface="Aptos" pitchFamily="34" charset="-120"/>
              </a:rPr>
              <a:t>OCR/ingestion artifacts from legacy PDFs or spreadsheets can introduce subtle transcription errors that persist across downstream analytics.​</a:t>
            </a:r>
            <a:endParaRPr lang="en-US" sz="855" dirty="0"/>
          </a:p>
        </p:txBody>
      </p:sp>
      <p:sp>
        <p:nvSpPr>
          <p:cNvPr id="16" name="Text 9"/>
          <p:cNvSpPr/>
          <p:nvPr/>
        </p:nvSpPr>
        <p:spPr>
          <a:xfrm>
            <a:off x="4933379" y="3019425"/>
            <a:ext cx="3524250" cy="195263"/>
          </a:xfrm>
          <a:prstGeom prst="rect">
            <a:avLst/>
          </a:prstGeom>
          <a:noFill/>
          <a:ln/>
        </p:spPr>
        <p:txBody>
          <a:bodyPr wrap="square" lIns="0" tIns="0" rIns="0" bIns="0" rtlCol="0" anchor="t"/>
          <a:lstStyle/>
          <a:p>
            <a:pPr marL="171450" indent="-171450" algn="l">
              <a:lnSpc>
                <a:spcPts val="1446"/>
              </a:lnSpc>
              <a:buBlip>
                <a:blip r:embed="rId4"/>
              </a:buBlip>
            </a:pPr>
            <a:r>
              <a:rPr lang="en-US" sz="1200" b="1" dirty="0">
                <a:solidFill>
                  <a:srgbClr val="034F86">
                    <a:alpha val="99000"/>
                  </a:srgbClr>
                </a:solidFill>
                <a:latin typeface="Aptos" pitchFamily="34" charset="0"/>
                <a:ea typeface="Aptos" pitchFamily="34" charset="-122"/>
                <a:cs typeface="Aptos" pitchFamily="34" charset="-120"/>
              </a:rPr>
              <a:t>Low impact (bottom-right quadrant)​</a:t>
            </a:r>
            <a:endParaRPr lang="en-US" sz="1200" dirty="0"/>
          </a:p>
        </p:txBody>
      </p:sp>
      <p:sp>
        <p:nvSpPr>
          <p:cNvPr id="17" name="Text 10"/>
          <p:cNvSpPr/>
          <p:nvPr/>
        </p:nvSpPr>
        <p:spPr>
          <a:xfrm>
            <a:off x="5116259" y="3271838"/>
            <a:ext cx="2995613" cy="881063"/>
          </a:xfrm>
          <a:prstGeom prst="rect">
            <a:avLst/>
          </a:prstGeom>
          <a:noFill/>
          <a:ln/>
        </p:spPr>
        <p:txBody>
          <a:bodyPr wrap="square" lIns="0" tIns="0" rIns="0" bIns="0" rtlCol="0" anchor="t"/>
          <a:lstStyle/>
          <a:p>
            <a:pPr marL="0" indent="0" algn="l">
              <a:lnSpc>
                <a:spcPts val="1197"/>
              </a:lnSpc>
              <a:spcBef>
                <a:spcPts val="800"/>
              </a:spcBef>
              <a:buNone/>
            </a:pPr>
            <a:r>
              <a:rPr lang="en-US" sz="855" dirty="0">
                <a:solidFill>
                  <a:srgbClr val="000000">
                    <a:alpha val="99000"/>
                  </a:srgbClr>
                </a:solidFill>
                <a:latin typeface="Aptos" pitchFamily="34" charset="0"/>
                <a:ea typeface="Aptos" pitchFamily="34" charset="-122"/>
                <a:cs typeface="Aptos" pitchFamily="34" charset="-120"/>
              </a:rPr>
              <a:t>Minor formatting differences reduce automation efficiency but are typically caught in manual review.​</a:t>
            </a:r>
            <a:endParaRPr lang="en-US" sz="855" dirty="0"/>
          </a:p>
          <a:p>
            <a:pPr marL="0" indent="0" algn="l">
              <a:lnSpc>
                <a:spcPts val="1197"/>
              </a:lnSpc>
              <a:spcBef>
                <a:spcPts val="800"/>
              </a:spcBef>
              <a:buNone/>
            </a:pPr>
            <a:r>
              <a:rPr lang="en-US" sz="855" dirty="0">
                <a:solidFill>
                  <a:srgbClr val="000000">
                    <a:alpha val="99000"/>
                  </a:srgbClr>
                </a:solidFill>
                <a:latin typeface="Aptos" pitchFamily="34" charset="0"/>
                <a:ea typeface="Aptos" pitchFamily="34" charset="-122"/>
                <a:cs typeface="Aptos" pitchFamily="34" charset="-120"/>
              </a:rPr>
              <a:t>.​</a:t>
            </a:r>
            <a:endParaRPr lang="en-US" sz="855" dirty="0"/>
          </a:p>
        </p:txBody>
      </p:sp>
      <p:sp>
        <p:nvSpPr>
          <p:cNvPr id="12" name="Text 2">
            <a:extLst>
              <a:ext uri="{FF2B5EF4-FFF2-40B4-BE49-F238E27FC236}">
                <a16:creationId xmlns:a16="http://schemas.microsoft.com/office/drawing/2014/main" id="{53A832E7-3D65-3141-80ED-9E1D226FCA33}"/>
              </a:ext>
            </a:extLst>
          </p:cNvPr>
          <p:cNvSpPr/>
          <p:nvPr/>
        </p:nvSpPr>
        <p:spPr>
          <a:xfrm>
            <a:off x="466725" y="4738688"/>
            <a:ext cx="2293354" cy="176213"/>
          </a:xfrm>
          <a:prstGeom prst="rect">
            <a:avLst/>
          </a:prstGeom>
          <a:noFill/>
          <a:ln/>
        </p:spPr>
        <p:txBody>
          <a:bodyPr wrap="square" lIns="0" tIns="0" rIns="0" bIns="0" rtlCol="0" anchor="t"/>
          <a:lstStyle/>
          <a:p>
            <a:pPr>
              <a:lnSpc>
                <a:spcPts val="1305"/>
              </a:lnSpc>
            </a:pPr>
            <a:r>
              <a:rPr lang="en-US" sz="1050" dirty="0">
                <a:solidFill>
                  <a:srgbClr val="000000">
                    <a:alpha val="99000"/>
                  </a:srgbClr>
                </a:solidFill>
                <a:latin typeface="Aptos"/>
              </a:rPr>
              <a:t>Copyright </a:t>
            </a:r>
            <a:r>
              <a:rPr lang="en-US" sz="1050" dirty="0" err="1">
                <a:solidFill>
                  <a:srgbClr val="000000">
                    <a:alpha val="99000"/>
                  </a:srgbClr>
                </a:solidFill>
                <a:latin typeface="Aptos"/>
              </a:rPr>
              <a:t>EarthSoft</a:t>
            </a:r>
            <a:r>
              <a:rPr lang="en-US" sz="1050" dirty="0">
                <a:solidFill>
                  <a:srgbClr val="000000">
                    <a:alpha val="99000"/>
                  </a:srgbClr>
                </a:solidFill>
                <a:latin typeface="Aptos"/>
              </a:rPr>
              <a:t> Inc. 2026</a:t>
            </a:r>
            <a:endParaRPr lang="en-US" dirty="0"/>
          </a:p>
        </p:txBody>
      </p:sp>
      <p:sp>
        <p:nvSpPr>
          <p:cNvPr id="18" name="Text 3">
            <a:extLst>
              <a:ext uri="{FF2B5EF4-FFF2-40B4-BE49-F238E27FC236}">
                <a16:creationId xmlns:a16="http://schemas.microsoft.com/office/drawing/2014/main" id="{754B5802-CFFE-276C-0F90-8886A7E305BE}"/>
              </a:ext>
            </a:extLst>
          </p:cNvPr>
          <p:cNvSpPr/>
          <p:nvPr/>
        </p:nvSpPr>
        <p:spPr>
          <a:xfrm>
            <a:off x="7183599" y="4738688"/>
            <a:ext cx="1503202" cy="176213"/>
          </a:xfrm>
          <a:prstGeom prst="rect">
            <a:avLst/>
          </a:prstGeom>
          <a:noFill/>
          <a:ln/>
        </p:spPr>
        <p:txBody>
          <a:bodyPr wrap="square" lIns="0" tIns="0" rIns="0" bIns="0" rtlCol="0" anchor="t"/>
          <a:lstStyle/>
          <a:p>
            <a:pPr marL="0" indent="0" algn="r">
              <a:lnSpc>
                <a:spcPts val="1305"/>
              </a:lnSpc>
              <a:buNone/>
            </a:pPr>
            <a:r>
              <a:rPr lang="en-US" sz="1050">
                <a:solidFill>
                  <a:srgbClr val="000000">
                    <a:alpha val="99000"/>
                  </a:srgbClr>
                </a:solidFill>
                <a:latin typeface="Aptos"/>
              </a:rPr>
              <a:t>earthsoft.com</a:t>
            </a:r>
            <a:endParaRPr lang="en-US" sz="1069" dirty="0"/>
          </a:p>
        </p:txBody>
      </p:sp>
      <p:sp>
        <p:nvSpPr>
          <p:cNvPr id="20" name="TextBox 19">
            <a:extLst>
              <a:ext uri="{FF2B5EF4-FFF2-40B4-BE49-F238E27FC236}">
                <a16:creationId xmlns:a16="http://schemas.microsoft.com/office/drawing/2014/main" id="{030D1E63-C41D-3AD3-39F1-61F7A8BE6EF0}"/>
              </a:ext>
            </a:extLst>
          </p:cNvPr>
          <p:cNvSpPr txBox="1"/>
          <p:nvPr/>
        </p:nvSpPr>
        <p:spPr>
          <a:xfrm>
            <a:off x="5060252" y="3750885"/>
            <a:ext cx="3674314" cy="892552"/>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en-US" sz="1300" dirty="0">
                <a:solidFill>
                  <a:srgbClr val="000000">
                    <a:alpha val="99000"/>
                  </a:srgbClr>
                </a:solidFill>
                <a:latin typeface="Aptos" pitchFamily="34" charset="0"/>
                <a:ea typeface="Aptos" pitchFamily="34" charset="-122"/>
                <a:cs typeface="Aptos" pitchFamily="34" charset="-120"/>
              </a:rPr>
              <a:t>Governance reduces these risks by standardizing reference data, enforcing validation gates, maintaining lineage, and controlling who can use what data for which AI purpose.</a:t>
            </a:r>
            <a:endParaRPr lang="en-US" sz="13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7DD06969-9D66-568A-E1DF-4A8CECDF2243}"/>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42C94693-7548-CB1B-9389-0B70D8A45B74}"/>
              </a:ext>
            </a:extLst>
          </p:cNvPr>
          <p:cNvSpPr/>
          <p:nvPr/>
        </p:nvSpPr>
        <p:spPr>
          <a:xfrm>
            <a:off x="461963" y="500063"/>
            <a:ext cx="5210175" cy="304800"/>
          </a:xfrm>
          <a:prstGeom prst="rect">
            <a:avLst/>
          </a:prstGeom>
          <a:noFill/>
          <a:ln/>
        </p:spPr>
        <p:txBody>
          <a:bodyPr wrap="square" lIns="0" tIns="0" rIns="0" bIns="0" rtlCol="0" anchor="t"/>
          <a:lstStyle/>
          <a:p>
            <a:pPr marL="0" indent="0" algn="l">
              <a:lnSpc>
                <a:spcPts val="2280"/>
              </a:lnSpc>
              <a:buNone/>
            </a:pPr>
            <a:r>
              <a:rPr lang="en-US" sz="2280" b="1" dirty="0">
                <a:solidFill>
                  <a:srgbClr val="034F86">
                    <a:alpha val="99000"/>
                  </a:srgbClr>
                </a:solidFill>
                <a:latin typeface="Aptos" pitchFamily="34" charset="0"/>
                <a:ea typeface="Aptos" pitchFamily="34" charset="-122"/>
                <a:cs typeface="Aptos" pitchFamily="34" charset="-120"/>
              </a:rPr>
              <a:t>Operational playbooks for field teams​</a:t>
            </a:r>
            <a:endParaRPr lang="en-US" sz="2280" dirty="0"/>
          </a:p>
        </p:txBody>
      </p:sp>
      <p:sp>
        <p:nvSpPr>
          <p:cNvPr id="3" name="Shape 1">
            <a:extLst>
              <a:ext uri="{FF2B5EF4-FFF2-40B4-BE49-F238E27FC236}">
                <a16:creationId xmlns:a16="http://schemas.microsoft.com/office/drawing/2014/main" id="{C0BDF095-F53D-AA9D-5332-2FAF692DD954}"/>
              </a:ext>
            </a:extLst>
          </p:cNvPr>
          <p:cNvSpPr/>
          <p:nvPr/>
        </p:nvSpPr>
        <p:spPr>
          <a:xfrm>
            <a:off x="471488" y="1495425"/>
            <a:ext cx="2647950" cy="1338263"/>
          </a:xfrm>
          <a:prstGeom prst="roundRect">
            <a:avLst/>
          </a:prstGeom>
          <a:solidFill>
            <a:srgbClr val="9ED8F4"/>
          </a:solidFill>
          <a:ln/>
        </p:spPr>
        <p:txBody>
          <a:bodyPr/>
          <a:lstStyle/>
          <a:p>
            <a:endParaRPr lang="en-UZ"/>
          </a:p>
        </p:txBody>
      </p:sp>
      <p:sp>
        <p:nvSpPr>
          <p:cNvPr id="4" name="Text 2">
            <a:extLst>
              <a:ext uri="{FF2B5EF4-FFF2-40B4-BE49-F238E27FC236}">
                <a16:creationId xmlns:a16="http://schemas.microsoft.com/office/drawing/2014/main" id="{A5E0FDAC-1D98-28D1-21C2-33833443035E}"/>
              </a:ext>
            </a:extLst>
          </p:cNvPr>
          <p:cNvSpPr/>
          <p:nvPr/>
        </p:nvSpPr>
        <p:spPr>
          <a:xfrm>
            <a:off x="685800" y="1666875"/>
            <a:ext cx="276225" cy="276225"/>
          </a:xfrm>
          <a:prstGeom prst="rect">
            <a:avLst/>
          </a:prstGeom>
          <a:noFill/>
          <a:ln/>
        </p:spPr>
        <p:txBody>
          <a:bodyPr wrap="square" lIns="0" tIns="0" rIns="0" bIns="0" rtlCol="0" anchor="t"/>
          <a:lstStyle/>
          <a:p>
            <a:pPr marL="0" indent="0" algn="l">
              <a:lnSpc>
                <a:spcPts val="2066"/>
              </a:lnSpc>
              <a:buNone/>
            </a:pPr>
            <a:r>
              <a:rPr lang="en-US" sz="1425" b="1" dirty="0">
                <a:solidFill>
                  <a:srgbClr val="034F86">
                    <a:alpha val="99000"/>
                  </a:srgbClr>
                </a:solidFill>
                <a:latin typeface="Aptos" pitchFamily="34" charset="0"/>
                <a:ea typeface="Aptos" pitchFamily="34" charset="-122"/>
                <a:cs typeface="Aptos" pitchFamily="34" charset="-120"/>
              </a:rPr>
              <a:t>DO</a:t>
            </a:r>
            <a:endParaRPr lang="en-US" sz="1425" dirty="0"/>
          </a:p>
        </p:txBody>
      </p:sp>
      <p:sp>
        <p:nvSpPr>
          <p:cNvPr id="5" name="Text 3">
            <a:extLst>
              <a:ext uri="{FF2B5EF4-FFF2-40B4-BE49-F238E27FC236}">
                <a16:creationId xmlns:a16="http://schemas.microsoft.com/office/drawing/2014/main" id="{A942DC8A-5327-7C90-611F-5304E3860940}"/>
              </a:ext>
            </a:extLst>
          </p:cNvPr>
          <p:cNvSpPr/>
          <p:nvPr/>
        </p:nvSpPr>
        <p:spPr>
          <a:xfrm>
            <a:off x="685800" y="1985963"/>
            <a:ext cx="2321560" cy="647700"/>
          </a:xfrm>
          <a:prstGeom prst="rect">
            <a:avLst/>
          </a:prstGeom>
          <a:noFill/>
          <a:ln/>
        </p:spPr>
        <p:txBody>
          <a:bodyPr wrap="square" lIns="0" tIns="0" rIns="0" bIns="0" rtlCol="0" anchor="t"/>
          <a:lstStyle/>
          <a:p>
            <a:pPr>
              <a:lnSpc>
                <a:spcPts val="1197"/>
              </a:lnSpc>
            </a:pPr>
            <a:r>
              <a:rPr lang="en-US" sz="855" dirty="0">
                <a:solidFill>
                  <a:srgbClr val="034F86">
                    <a:alpha val="99000"/>
                  </a:srgbClr>
                </a:solidFill>
                <a:latin typeface="Aptos" pitchFamily="34" charset="0"/>
                <a:ea typeface="Aptos" pitchFamily="34" charset="-122"/>
                <a:cs typeface="Aptos" pitchFamily="34" charset="-120"/>
              </a:rPr>
              <a:t>Assign a unique sample ID before collection. Label container with waterproof ink and bag immediately. Cross-check ID against the form and photo before leaving the site.​</a:t>
            </a:r>
            <a:endParaRPr lang="en-US" sz="855" dirty="0"/>
          </a:p>
        </p:txBody>
      </p:sp>
      <p:pic>
        <p:nvPicPr>
          <p:cNvPr id="6" name="Image 0" descr="preencoded.png">
            <a:extLst>
              <a:ext uri="{FF2B5EF4-FFF2-40B4-BE49-F238E27FC236}">
                <a16:creationId xmlns:a16="http://schemas.microsoft.com/office/drawing/2014/main" id="{44DD875C-9B24-0F78-DD82-3828B5B24BA5}"/>
              </a:ext>
            </a:extLst>
          </p:cNvPr>
          <p:cNvPicPr>
            <a:picLocks noChangeAspect="1"/>
          </p:cNvPicPr>
          <p:nvPr/>
        </p:nvPicPr>
        <p:blipFill>
          <a:blip r:embed="rId3"/>
          <a:srcRect/>
          <a:stretch/>
        </p:blipFill>
        <p:spPr>
          <a:xfrm>
            <a:off x="590550" y="1771650"/>
            <a:ext cx="57150" cy="61912"/>
          </a:xfrm>
          <a:prstGeom prst="rect">
            <a:avLst/>
          </a:prstGeom>
        </p:spPr>
      </p:pic>
      <p:sp>
        <p:nvSpPr>
          <p:cNvPr id="7" name="Shape 4">
            <a:extLst>
              <a:ext uri="{FF2B5EF4-FFF2-40B4-BE49-F238E27FC236}">
                <a16:creationId xmlns:a16="http://schemas.microsoft.com/office/drawing/2014/main" id="{889BC44F-B7C6-251B-9683-05851B6BC5EB}"/>
              </a:ext>
            </a:extLst>
          </p:cNvPr>
          <p:cNvSpPr/>
          <p:nvPr/>
        </p:nvSpPr>
        <p:spPr>
          <a:xfrm>
            <a:off x="471488" y="2962275"/>
            <a:ext cx="2647950" cy="1338263"/>
          </a:xfrm>
          <a:prstGeom prst="roundRect">
            <a:avLst/>
          </a:prstGeom>
          <a:solidFill>
            <a:srgbClr val="034F86"/>
          </a:solidFill>
          <a:ln/>
        </p:spPr>
        <p:txBody>
          <a:bodyPr/>
          <a:lstStyle/>
          <a:p>
            <a:endParaRPr lang="en-UZ"/>
          </a:p>
        </p:txBody>
      </p:sp>
      <p:sp>
        <p:nvSpPr>
          <p:cNvPr id="8" name="Text 5">
            <a:extLst>
              <a:ext uri="{FF2B5EF4-FFF2-40B4-BE49-F238E27FC236}">
                <a16:creationId xmlns:a16="http://schemas.microsoft.com/office/drawing/2014/main" id="{1C38486D-DFD3-2AA6-3B53-D322C5FA83A6}"/>
              </a:ext>
            </a:extLst>
          </p:cNvPr>
          <p:cNvSpPr/>
          <p:nvPr/>
        </p:nvSpPr>
        <p:spPr>
          <a:xfrm>
            <a:off x="685800" y="3133725"/>
            <a:ext cx="276225" cy="276225"/>
          </a:xfrm>
          <a:prstGeom prst="rect">
            <a:avLst/>
          </a:prstGeom>
          <a:noFill/>
          <a:ln/>
        </p:spPr>
        <p:txBody>
          <a:bodyPr wrap="square" lIns="0" tIns="0" rIns="0" bIns="0" rtlCol="0" anchor="t"/>
          <a:lstStyle/>
          <a:p>
            <a:pPr marL="0" indent="0" algn="l">
              <a:lnSpc>
                <a:spcPts val="2066"/>
              </a:lnSpc>
              <a:buNone/>
            </a:pPr>
            <a:r>
              <a:rPr lang="en-US" sz="1425" b="1" dirty="0">
                <a:solidFill>
                  <a:srgbClr val="FFFFFF">
                    <a:alpha val="99000"/>
                  </a:srgbClr>
                </a:solidFill>
                <a:latin typeface="Aptos" pitchFamily="34" charset="0"/>
                <a:ea typeface="Aptos" pitchFamily="34" charset="-122"/>
                <a:cs typeface="Aptos" pitchFamily="34" charset="-120"/>
              </a:rPr>
              <a:t>DO</a:t>
            </a:r>
            <a:endParaRPr lang="en-US" sz="1425" dirty="0"/>
          </a:p>
        </p:txBody>
      </p:sp>
      <p:sp>
        <p:nvSpPr>
          <p:cNvPr id="9" name="Text 6">
            <a:extLst>
              <a:ext uri="{FF2B5EF4-FFF2-40B4-BE49-F238E27FC236}">
                <a16:creationId xmlns:a16="http://schemas.microsoft.com/office/drawing/2014/main" id="{9EA0955E-7935-D2E6-1566-FA862B5F059E}"/>
              </a:ext>
            </a:extLst>
          </p:cNvPr>
          <p:cNvSpPr/>
          <p:nvPr/>
        </p:nvSpPr>
        <p:spPr>
          <a:xfrm>
            <a:off x="685800" y="3452813"/>
            <a:ext cx="2321560" cy="647700"/>
          </a:xfrm>
          <a:prstGeom prst="rect">
            <a:avLst/>
          </a:prstGeom>
          <a:noFill/>
          <a:ln/>
        </p:spPr>
        <p:txBody>
          <a:bodyPr wrap="square" lIns="0" tIns="0" rIns="0" bIns="0" rtlCol="0" anchor="t"/>
          <a:lstStyle/>
          <a:p>
            <a:pPr marL="0" indent="0" algn="l">
              <a:lnSpc>
                <a:spcPts val="1197"/>
              </a:lnSpc>
              <a:buNone/>
            </a:pPr>
            <a:r>
              <a:rPr lang="en-US" sz="855" dirty="0">
                <a:solidFill>
                  <a:srgbClr val="FFFFFF">
                    <a:alpha val="99000"/>
                  </a:srgbClr>
                </a:solidFill>
                <a:latin typeface="Aptos" pitchFamily="34" charset="0"/>
                <a:ea typeface="Aptos" pitchFamily="34" charset="-122"/>
                <a:cs typeface="Aptos" pitchFamily="34" charset="-120"/>
              </a:rPr>
              <a:t>Capture required metadata every time: depth, matrix, collection time, and method. Use picklists when available. If unknown, record “unknown” and explain—never leave blanks.​</a:t>
            </a:r>
            <a:endParaRPr lang="en-US" sz="855" dirty="0"/>
          </a:p>
        </p:txBody>
      </p:sp>
      <p:pic>
        <p:nvPicPr>
          <p:cNvPr id="10" name="Image 1" descr="preencoded.png">
            <a:extLst>
              <a:ext uri="{FF2B5EF4-FFF2-40B4-BE49-F238E27FC236}">
                <a16:creationId xmlns:a16="http://schemas.microsoft.com/office/drawing/2014/main" id="{9B30462C-C76E-B502-4634-8DEED362E331}"/>
              </a:ext>
            </a:extLst>
          </p:cNvPr>
          <p:cNvPicPr>
            <a:picLocks noChangeAspect="1"/>
          </p:cNvPicPr>
          <p:nvPr/>
        </p:nvPicPr>
        <p:blipFill>
          <a:blip r:embed="rId3"/>
          <a:srcRect/>
          <a:stretch/>
        </p:blipFill>
        <p:spPr>
          <a:xfrm>
            <a:off x="590550" y="3238500"/>
            <a:ext cx="57150" cy="61912"/>
          </a:xfrm>
          <a:prstGeom prst="rect">
            <a:avLst/>
          </a:prstGeom>
        </p:spPr>
      </p:pic>
      <p:sp>
        <p:nvSpPr>
          <p:cNvPr id="11" name="Shape 7">
            <a:extLst>
              <a:ext uri="{FF2B5EF4-FFF2-40B4-BE49-F238E27FC236}">
                <a16:creationId xmlns:a16="http://schemas.microsoft.com/office/drawing/2014/main" id="{A252D97E-2EBE-7701-BE52-1D80E41E04FC}"/>
              </a:ext>
            </a:extLst>
          </p:cNvPr>
          <p:cNvSpPr/>
          <p:nvPr/>
        </p:nvSpPr>
        <p:spPr>
          <a:xfrm>
            <a:off x="3248025" y="1495425"/>
            <a:ext cx="2647950" cy="1338263"/>
          </a:xfrm>
          <a:prstGeom prst="roundRect">
            <a:avLst/>
          </a:prstGeom>
          <a:solidFill>
            <a:srgbClr val="9ED8F4"/>
          </a:solidFill>
          <a:ln/>
        </p:spPr>
        <p:txBody>
          <a:bodyPr/>
          <a:lstStyle/>
          <a:p>
            <a:endParaRPr lang="en-UZ"/>
          </a:p>
        </p:txBody>
      </p:sp>
      <p:sp>
        <p:nvSpPr>
          <p:cNvPr id="12" name="Text 8">
            <a:extLst>
              <a:ext uri="{FF2B5EF4-FFF2-40B4-BE49-F238E27FC236}">
                <a16:creationId xmlns:a16="http://schemas.microsoft.com/office/drawing/2014/main" id="{2BC39FA6-798C-38B4-D9CA-746903F04FA3}"/>
              </a:ext>
            </a:extLst>
          </p:cNvPr>
          <p:cNvSpPr/>
          <p:nvPr/>
        </p:nvSpPr>
        <p:spPr>
          <a:xfrm>
            <a:off x="3462338" y="1666875"/>
            <a:ext cx="1052513" cy="276225"/>
          </a:xfrm>
          <a:prstGeom prst="rect">
            <a:avLst/>
          </a:prstGeom>
          <a:noFill/>
          <a:ln/>
        </p:spPr>
        <p:txBody>
          <a:bodyPr wrap="square" lIns="0" tIns="0" rIns="0" bIns="0" rtlCol="0" anchor="t"/>
          <a:lstStyle/>
          <a:p>
            <a:pPr marL="0" indent="0" algn="l">
              <a:lnSpc>
                <a:spcPts val="2066"/>
              </a:lnSpc>
              <a:buNone/>
            </a:pPr>
            <a:r>
              <a:rPr lang="en-US" sz="1425" b="1" dirty="0">
                <a:solidFill>
                  <a:srgbClr val="034F86">
                    <a:alpha val="99000"/>
                  </a:srgbClr>
                </a:solidFill>
                <a:latin typeface="Aptos" pitchFamily="34" charset="0"/>
                <a:ea typeface="Aptos" pitchFamily="34" charset="-122"/>
                <a:cs typeface="Aptos" pitchFamily="34" charset="-120"/>
              </a:rPr>
              <a:t>WATCH FOR​</a:t>
            </a:r>
            <a:endParaRPr lang="en-US" sz="1425" dirty="0"/>
          </a:p>
        </p:txBody>
      </p:sp>
      <p:sp>
        <p:nvSpPr>
          <p:cNvPr id="13" name="Text 9">
            <a:extLst>
              <a:ext uri="{FF2B5EF4-FFF2-40B4-BE49-F238E27FC236}">
                <a16:creationId xmlns:a16="http://schemas.microsoft.com/office/drawing/2014/main" id="{4067152B-BA0C-A3D0-A69D-2B6CDD0427C1}"/>
              </a:ext>
            </a:extLst>
          </p:cNvPr>
          <p:cNvSpPr/>
          <p:nvPr/>
        </p:nvSpPr>
        <p:spPr>
          <a:xfrm>
            <a:off x="3462338" y="1985963"/>
            <a:ext cx="2328862" cy="647700"/>
          </a:xfrm>
          <a:prstGeom prst="rect">
            <a:avLst/>
          </a:prstGeom>
          <a:noFill/>
          <a:ln/>
        </p:spPr>
        <p:txBody>
          <a:bodyPr wrap="square" lIns="0" tIns="0" rIns="0" bIns="0" rtlCol="0" anchor="t"/>
          <a:lstStyle/>
          <a:p>
            <a:pPr marL="0" indent="0" algn="l">
              <a:lnSpc>
                <a:spcPts val="1197"/>
              </a:lnSpc>
              <a:buNone/>
            </a:pPr>
            <a:r>
              <a:rPr lang="en-US" sz="855" dirty="0">
                <a:solidFill>
                  <a:srgbClr val="034F86">
                    <a:alpha val="99000"/>
                  </a:srgbClr>
                </a:solidFill>
                <a:latin typeface="Aptos" pitchFamily="34" charset="0"/>
                <a:ea typeface="Aptos" pitchFamily="34" charset="-122"/>
                <a:cs typeface="Aptos" pitchFamily="34" charset="-120"/>
              </a:rPr>
              <a:t>Confirm instrument units at start of event </a:t>
            </a:r>
            <a:br>
              <a:rPr lang="en-US" sz="855" dirty="0">
                <a:solidFill>
                  <a:srgbClr val="034F86">
                    <a:alpha val="99000"/>
                  </a:srgbClr>
                </a:solidFill>
                <a:latin typeface="Aptos" pitchFamily="34" charset="0"/>
                <a:ea typeface="Aptos" pitchFamily="34" charset="-122"/>
                <a:cs typeface="Aptos" pitchFamily="34" charset="-120"/>
              </a:rPr>
            </a:br>
            <a:r>
              <a:rPr lang="en-US" sz="855" dirty="0">
                <a:solidFill>
                  <a:srgbClr val="034F86">
                    <a:alpha val="99000"/>
                  </a:srgbClr>
                </a:solidFill>
                <a:latin typeface="Aptos" pitchFamily="34" charset="0"/>
                <a:ea typeface="Aptos" pitchFamily="34" charset="-122"/>
                <a:cs typeface="Aptos" pitchFamily="34" charset="-120"/>
              </a:rPr>
              <a:t>(e.g., mg/L vs µg/L) and record them. Use the approved rounding rules. Flag readings that change unit or scale mid-series.​</a:t>
            </a:r>
            <a:endParaRPr lang="en-US" sz="855" dirty="0"/>
          </a:p>
        </p:txBody>
      </p:sp>
      <p:pic>
        <p:nvPicPr>
          <p:cNvPr id="14" name="Image 2" descr="preencoded.png">
            <a:extLst>
              <a:ext uri="{FF2B5EF4-FFF2-40B4-BE49-F238E27FC236}">
                <a16:creationId xmlns:a16="http://schemas.microsoft.com/office/drawing/2014/main" id="{5AB1EDA7-0E44-4FE9-8E4B-706617B50406}"/>
              </a:ext>
            </a:extLst>
          </p:cNvPr>
          <p:cNvPicPr>
            <a:picLocks noChangeAspect="1"/>
          </p:cNvPicPr>
          <p:nvPr/>
        </p:nvPicPr>
        <p:blipFill>
          <a:blip r:embed="rId3"/>
          <a:srcRect/>
          <a:stretch/>
        </p:blipFill>
        <p:spPr>
          <a:xfrm>
            <a:off x="3367088" y="1771650"/>
            <a:ext cx="57150" cy="61912"/>
          </a:xfrm>
          <a:prstGeom prst="rect">
            <a:avLst/>
          </a:prstGeom>
        </p:spPr>
      </p:pic>
      <p:sp>
        <p:nvSpPr>
          <p:cNvPr id="15" name="Shape 10">
            <a:extLst>
              <a:ext uri="{FF2B5EF4-FFF2-40B4-BE49-F238E27FC236}">
                <a16:creationId xmlns:a16="http://schemas.microsoft.com/office/drawing/2014/main" id="{4D53094B-3335-69F3-9D5D-6B5C546B50D7}"/>
              </a:ext>
            </a:extLst>
          </p:cNvPr>
          <p:cNvSpPr/>
          <p:nvPr/>
        </p:nvSpPr>
        <p:spPr>
          <a:xfrm>
            <a:off x="3248025" y="2962275"/>
            <a:ext cx="2647950" cy="1338263"/>
          </a:xfrm>
          <a:prstGeom prst="roundRect">
            <a:avLst/>
          </a:prstGeom>
          <a:solidFill>
            <a:srgbClr val="034F86"/>
          </a:solidFill>
          <a:ln/>
        </p:spPr>
        <p:txBody>
          <a:bodyPr/>
          <a:lstStyle/>
          <a:p>
            <a:endParaRPr lang="en-UZ"/>
          </a:p>
        </p:txBody>
      </p:sp>
      <p:sp>
        <p:nvSpPr>
          <p:cNvPr id="16" name="Text 11">
            <a:extLst>
              <a:ext uri="{FF2B5EF4-FFF2-40B4-BE49-F238E27FC236}">
                <a16:creationId xmlns:a16="http://schemas.microsoft.com/office/drawing/2014/main" id="{EDBCCC41-F0EF-66FC-79D8-63A3B6AD47B5}"/>
              </a:ext>
            </a:extLst>
          </p:cNvPr>
          <p:cNvSpPr/>
          <p:nvPr/>
        </p:nvSpPr>
        <p:spPr>
          <a:xfrm>
            <a:off x="3462338" y="3133725"/>
            <a:ext cx="1052513" cy="276225"/>
          </a:xfrm>
          <a:prstGeom prst="rect">
            <a:avLst/>
          </a:prstGeom>
          <a:noFill/>
          <a:ln/>
        </p:spPr>
        <p:txBody>
          <a:bodyPr wrap="square" lIns="0" tIns="0" rIns="0" bIns="0" rtlCol="0" anchor="t"/>
          <a:lstStyle/>
          <a:p>
            <a:pPr marL="0" indent="0" algn="l">
              <a:lnSpc>
                <a:spcPts val="2066"/>
              </a:lnSpc>
              <a:buNone/>
            </a:pPr>
            <a:r>
              <a:rPr lang="en-US" sz="1425" b="1" dirty="0">
                <a:solidFill>
                  <a:srgbClr val="FFFFFF">
                    <a:alpha val="99000"/>
                  </a:srgbClr>
                </a:solidFill>
                <a:latin typeface="Aptos" pitchFamily="34" charset="0"/>
                <a:ea typeface="Aptos" pitchFamily="34" charset="-122"/>
                <a:cs typeface="Aptos" pitchFamily="34" charset="-120"/>
              </a:rPr>
              <a:t>WATCH FOR​</a:t>
            </a:r>
            <a:endParaRPr lang="en-US" sz="1425" dirty="0"/>
          </a:p>
        </p:txBody>
      </p:sp>
      <p:sp>
        <p:nvSpPr>
          <p:cNvPr id="17" name="Text 12">
            <a:extLst>
              <a:ext uri="{FF2B5EF4-FFF2-40B4-BE49-F238E27FC236}">
                <a16:creationId xmlns:a16="http://schemas.microsoft.com/office/drawing/2014/main" id="{5E463FC2-213B-FC2C-3113-362007BB9CC4}"/>
              </a:ext>
            </a:extLst>
          </p:cNvPr>
          <p:cNvSpPr/>
          <p:nvPr/>
        </p:nvSpPr>
        <p:spPr>
          <a:xfrm>
            <a:off x="3462338" y="3452813"/>
            <a:ext cx="2274675" cy="647700"/>
          </a:xfrm>
          <a:prstGeom prst="rect">
            <a:avLst/>
          </a:prstGeom>
          <a:noFill/>
          <a:ln/>
        </p:spPr>
        <p:txBody>
          <a:bodyPr wrap="square" lIns="0" tIns="0" rIns="0" bIns="0" rtlCol="0" anchor="t"/>
          <a:lstStyle/>
          <a:p>
            <a:pPr marL="0" indent="0" algn="l">
              <a:lnSpc>
                <a:spcPts val="1197"/>
              </a:lnSpc>
              <a:buNone/>
            </a:pPr>
            <a:r>
              <a:rPr lang="en-US" sz="855" dirty="0">
                <a:solidFill>
                  <a:srgbClr val="FFFFFF">
                    <a:alpha val="99000"/>
                  </a:srgbClr>
                </a:solidFill>
                <a:latin typeface="Aptos" pitchFamily="34" charset="0"/>
                <a:ea typeface="Aptos" pitchFamily="34" charset="-122"/>
                <a:cs typeface="Aptos" pitchFamily="34" charset="-120"/>
              </a:rPr>
              <a:t>If a record needs correction, add a new entry and reference the original. Never overwrite values without a trace. Document what changed, why, who approved, and when.​</a:t>
            </a:r>
            <a:endParaRPr lang="en-US" sz="855" dirty="0"/>
          </a:p>
        </p:txBody>
      </p:sp>
      <p:pic>
        <p:nvPicPr>
          <p:cNvPr id="18" name="Image 3" descr="preencoded.png">
            <a:extLst>
              <a:ext uri="{FF2B5EF4-FFF2-40B4-BE49-F238E27FC236}">
                <a16:creationId xmlns:a16="http://schemas.microsoft.com/office/drawing/2014/main" id="{7878E8A1-722C-4378-089A-5921E8CCACA7}"/>
              </a:ext>
            </a:extLst>
          </p:cNvPr>
          <p:cNvPicPr>
            <a:picLocks noChangeAspect="1"/>
          </p:cNvPicPr>
          <p:nvPr/>
        </p:nvPicPr>
        <p:blipFill>
          <a:blip r:embed="rId3"/>
          <a:srcRect/>
          <a:stretch/>
        </p:blipFill>
        <p:spPr>
          <a:xfrm>
            <a:off x="3367088" y="3238500"/>
            <a:ext cx="57150" cy="61912"/>
          </a:xfrm>
          <a:prstGeom prst="rect">
            <a:avLst/>
          </a:prstGeom>
        </p:spPr>
      </p:pic>
      <p:sp>
        <p:nvSpPr>
          <p:cNvPr id="19" name="Shape 13">
            <a:extLst>
              <a:ext uri="{FF2B5EF4-FFF2-40B4-BE49-F238E27FC236}">
                <a16:creationId xmlns:a16="http://schemas.microsoft.com/office/drawing/2014/main" id="{9E8DAC27-FD7E-9993-5E84-AC2C1D214073}"/>
              </a:ext>
            </a:extLst>
          </p:cNvPr>
          <p:cNvSpPr/>
          <p:nvPr/>
        </p:nvSpPr>
        <p:spPr>
          <a:xfrm>
            <a:off x="6024563" y="1495425"/>
            <a:ext cx="2647950" cy="1338263"/>
          </a:xfrm>
          <a:prstGeom prst="roundRect">
            <a:avLst/>
          </a:prstGeom>
          <a:solidFill>
            <a:srgbClr val="9ED8F4"/>
          </a:solidFill>
          <a:ln/>
        </p:spPr>
        <p:txBody>
          <a:bodyPr/>
          <a:lstStyle/>
          <a:p>
            <a:endParaRPr lang="en-UZ"/>
          </a:p>
        </p:txBody>
      </p:sp>
      <p:sp>
        <p:nvSpPr>
          <p:cNvPr id="20" name="Text 14">
            <a:extLst>
              <a:ext uri="{FF2B5EF4-FFF2-40B4-BE49-F238E27FC236}">
                <a16:creationId xmlns:a16="http://schemas.microsoft.com/office/drawing/2014/main" id="{39C8756F-EE50-445A-F584-89BE95E05E5A}"/>
              </a:ext>
            </a:extLst>
          </p:cNvPr>
          <p:cNvSpPr/>
          <p:nvPr/>
        </p:nvSpPr>
        <p:spPr>
          <a:xfrm>
            <a:off x="6238875" y="1666875"/>
            <a:ext cx="890588" cy="276225"/>
          </a:xfrm>
          <a:prstGeom prst="rect">
            <a:avLst/>
          </a:prstGeom>
          <a:noFill/>
          <a:ln/>
        </p:spPr>
        <p:txBody>
          <a:bodyPr wrap="square" lIns="0" tIns="0" rIns="0" bIns="0" rtlCol="0" anchor="t"/>
          <a:lstStyle/>
          <a:p>
            <a:pPr marL="0" indent="0" algn="l">
              <a:lnSpc>
                <a:spcPts val="2066"/>
              </a:lnSpc>
              <a:buNone/>
            </a:pPr>
            <a:r>
              <a:rPr lang="en-US" sz="1425" b="1" dirty="0">
                <a:solidFill>
                  <a:srgbClr val="034F86">
                    <a:alpha val="99000"/>
                  </a:srgbClr>
                </a:solidFill>
                <a:latin typeface="Aptos" pitchFamily="34" charset="0"/>
                <a:ea typeface="Aptos" pitchFamily="34" charset="-122"/>
                <a:cs typeface="Aptos" pitchFamily="34" charset="-120"/>
              </a:rPr>
              <a:t>ESCALATE</a:t>
            </a:r>
            <a:endParaRPr lang="en-US" sz="1425" dirty="0"/>
          </a:p>
        </p:txBody>
      </p:sp>
      <p:sp>
        <p:nvSpPr>
          <p:cNvPr id="21" name="Text 15">
            <a:extLst>
              <a:ext uri="{FF2B5EF4-FFF2-40B4-BE49-F238E27FC236}">
                <a16:creationId xmlns:a16="http://schemas.microsoft.com/office/drawing/2014/main" id="{082BCBC6-D597-A41B-D893-115A146BD8F2}"/>
              </a:ext>
            </a:extLst>
          </p:cNvPr>
          <p:cNvSpPr/>
          <p:nvPr/>
        </p:nvSpPr>
        <p:spPr>
          <a:xfrm>
            <a:off x="6238875" y="1985963"/>
            <a:ext cx="2342938" cy="647700"/>
          </a:xfrm>
          <a:prstGeom prst="rect">
            <a:avLst/>
          </a:prstGeom>
          <a:noFill/>
          <a:ln/>
        </p:spPr>
        <p:txBody>
          <a:bodyPr wrap="square" lIns="0" tIns="0" rIns="0" bIns="0" rtlCol="0" anchor="t"/>
          <a:lstStyle/>
          <a:p>
            <a:pPr>
              <a:lnSpc>
                <a:spcPts val="1197"/>
              </a:lnSpc>
            </a:pPr>
            <a:r>
              <a:rPr lang="en-US" sz="850" dirty="0">
                <a:solidFill>
                  <a:srgbClr val="034F86">
                    <a:alpha val="99000"/>
                  </a:srgbClr>
                </a:solidFill>
                <a:latin typeface="Aptos"/>
                <a:ea typeface="Aptos" pitchFamily="34" charset="-122"/>
                <a:cs typeface="Aptos" pitchFamily="34" charset="-120"/>
              </a:rPr>
              <a:t>Escalate </a:t>
            </a:r>
            <a:r>
              <a:rPr lang="en-US" sz="850">
                <a:solidFill>
                  <a:srgbClr val="034F86">
                    <a:alpha val="99000"/>
                  </a:srgbClr>
                </a:solidFill>
                <a:latin typeface="Aptos"/>
                <a:ea typeface="Aptos" pitchFamily="34" charset="-122"/>
                <a:cs typeface="Aptos" pitchFamily="34" charset="-120"/>
              </a:rPr>
              <a:t>at once</a:t>
            </a:r>
            <a:r>
              <a:rPr lang="en-US" sz="850" dirty="0">
                <a:solidFill>
                  <a:srgbClr val="034F86">
                    <a:alpha val="99000"/>
                  </a:srgbClr>
                </a:solidFill>
                <a:latin typeface="Aptos"/>
                <a:ea typeface="Aptos" pitchFamily="34" charset="-122"/>
                <a:cs typeface="Aptos" pitchFamily="34" charset="-120"/>
              </a:rPr>
              <a:t> for unusual results, </a:t>
            </a:r>
            <a:br>
              <a:rPr lang="en-US" sz="850" dirty="0">
                <a:latin typeface="Aptos" pitchFamily="34" charset="0"/>
                <a:ea typeface="Aptos" pitchFamily="34" charset="-122"/>
                <a:cs typeface="Aptos" pitchFamily="34" charset="-120"/>
              </a:rPr>
            </a:br>
            <a:r>
              <a:rPr lang="en-US" sz="850" dirty="0">
                <a:solidFill>
                  <a:srgbClr val="034F86">
                    <a:alpha val="99000"/>
                  </a:srgbClr>
                </a:solidFill>
                <a:latin typeface="Aptos"/>
                <a:ea typeface="Aptos" pitchFamily="34" charset="-122"/>
                <a:cs typeface="Aptos" pitchFamily="34" charset="-120"/>
              </a:rPr>
              <a:t>missing chain-of-custody, or suspected location mismatch. Stop analysis, isolate the sample, and notify the field lead with IDs and timestamps.</a:t>
            </a:r>
            <a:endParaRPr lang="en-US" sz="850" dirty="0">
              <a:latin typeface="Aptos"/>
            </a:endParaRPr>
          </a:p>
        </p:txBody>
      </p:sp>
      <p:pic>
        <p:nvPicPr>
          <p:cNvPr id="22" name="Image 4" descr="preencoded.png">
            <a:extLst>
              <a:ext uri="{FF2B5EF4-FFF2-40B4-BE49-F238E27FC236}">
                <a16:creationId xmlns:a16="http://schemas.microsoft.com/office/drawing/2014/main" id="{4FC97741-FF28-D2A1-F925-AF1CAB0298EB}"/>
              </a:ext>
            </a:extLst>
          </p:cNvPr>
          <p:cNvPicPr>
            <a:picLocks noChangeAspect="1"/>
          </p:cNvPicPr>
          <p:nvPr/>
        </p:nvPicPr>
        <p:blipFill>
          <a:blip r:embed="rId3"/>
          <a:srcRect/>
          <a:stretch/>
        </p:blipFill>
        <p:spPr>
          <a:xfrm>
            <a:off x="6143625" y="1771650"/>
            <a:ext cx="57150" cy="61912"/>
          </a:xfrm>
          <a:prstGeom prst="rect">
            <a:avLst/>
          </a:prstGeom>
        </p:spPr>
      </p:pic>
      <p:sp>
        <p:nvSpPr>
          <p:cNvPr id="23" name="Shape 16">
            <a:extLst>
              <a:ext uri="{FF2B5EF4-FFF2-40B4-BE49-F238E27FC236}">
                <a16:creationId xmlns:a16="http://schemas.microsoft.com/office/drawing/2014/main" id="{63707592-5F3F-27F2-B4B4-B3D0A024CB71}"/>
              </a:ext>
            </a:extLst>
          </p:cNvPr>
          <p:cNvSpPr/>
          <p:nvPr/>
        </p:nvSpPr>
        <p:spPr>
          <a:xfrm>
            <a:off x="6024563" y="2962275"/>
            <a:ext cx="2647950" cy="1338263"/>
          </a:xfrm>
          <a:prstGeom prst="roundRect">
            <a:avLst/>
          </a:prstGeom>
          <a:solidFill>
            <a:srgbClr val="034F86"/>
          </a:solidFill>
          <a:ln/>
        </p:spPr>
        <p:txBody>
          <a:bodyPr/>
          <a:lstStyle/>
          <a:p>
            <a:endParaRPr lang="en-UZ"/>
          </a:p>
        </p:txBody>
      </p:sp>
      <p:sp>
        <p:nvSpPr>
          <p:cNvPr id="24" name="Text 17">
            <a:extLst>
              <a:ext uri="{FF2B5EF4-FFF2-40B4-BE49-F238E27FC236}">
                <a16:creationId xmlns:a16="http://schemas.microsoft.com/office/drawing/2014/main" id="{3B440996-771F-381C-D296-A87DC39B5344}"/>
              </a:ext>
            </a:extLst>
          </p:cNvPr>
          <p:cNvSpPr/>
          <p:nvPr/>
        </p:nvSpPr>
        <p:spPr>
          <a:xfrm>
            <a:off x="6238875" y="3133725"/>
            <a:ext cx="890588" cy="276225"/>
          </a:xfrm>
          <a:prstGeom prst="rect">
            <a:avLst/>
          </a:prstGeom>
          <a:noFill/>
          <a:ln/>
        </p:spPr>
        <p:txBody>
          <a:bodyPr wrap="square" lIns="0" tIns="0" rIns="0" bIns="0" rtlCol="0" anchor="t"/>
          <a:lstStyle/>
          <a:p>
            <a:pPr marL="0" indent="0" algn="l">
              <a:lnSpc>
                <a:spcPts val="2066"/>
              </a:lnSpc>
              <a:buNone/>
            </a:pPr>
            <a:r>
              <a:rPr lang="en-US" sz="1425" b="1" dirty="0">
                <a:solidFill>
                  <a:srgbClr val="FFFFFF">
                    <a:alpha val="99000"/>
                  </a:srgbClr>
                </a:solidFill>
                <a:latin typeface="Aptos" pitchFamily="34" charset="0"/>
                <a:ea typeface="Aptos" pitchFamily="34" charset="-122"/>
                <a:cs typeface="Aptos" pitchFamily="34" charset="-120"/>
              </a:rPr>
              <a:t>ESCALATE</a:t>
            </a:r>
            <a:endParaRPr lang="en-US" sz="1425" dirty="0"/>
          </a:p>
        </p:txBody>
      </p:sp>
      <p:sp>
        <p:nvSpPr>
          <p:cNvPr id="25" name="Text 18">
            <a:extLst>
              <a:ext uri="{FF2B5EF4-FFF2-40B4-BE49-F238E27FC236}">
                <a16:creationId xmlns:a16="http://schemas.microsoft.com/office/drawing/2014/main" id="{A6D695F0-E181-DABD-E36C-E00C2EC8AA79}"/>
              </a:ext>
            </a:extLst>
          </p:cNvPr>
          <p:cNvSpPr/>
          <p:nvPr/>
        </p:nvSpPr>
        <p:spPr>
          <a:xfrm>
            <a:off x="6238875" y="3452813"/>
            <a:ext cx="2290763" cy="647700"/>
          </a:xfrm>
          <a:prstGeom prst="rect">
            <a:avLst/>
          </a:prstGeom>
          <a:noFill/>
          <a:ln/>
        </p:spPr>
        <p:txBody>
          <a:bodyPr wrap="square" lIns="0" tIns="0" rIns="0" bIns="0" rtlCol="0" anchor="t"/>
          <a:lstStyle/>
          <a:p>
            <a:pPr marL="0" indent="0" algn="l">
              <a:lnSpc>
                <a:spcPts val="1197"/>
              </a:lnSpc>
              <a:buNone/>
            </a:pPr>
            <a:r>
              <a:rPr lang="en-US" sz="855" dirty="0">
                <a:solidFill>
                  <a:srgbClr val="FFFFFF">
                    <a:alpha val="99000"/>
                  </a:srgbClr>
                </a:solidFill>
                <a:latin typeface="Aptos" pitchFamily="34" charset="0"/>
                <a:ea typeface="Aptos" pitchFamily="34" charset="-122"/>
                <a:cs typeface="Aptos" pitchFamily="34" charset="-120"/>
              </a:rPr>
              <a:t>Keep notes and photos free of sensitive data (faces, IDs, addresses). Redact before upload and store originals securely. If exposure is possible, escalate to the data steward.​</a:t>
            </a:r>
            <a:endParaRPr lang="en-US" sz="855" dirty="0"/>
          </a:p>
        </p:txBody>
      </p:sp>
      <p:pic>
        <p:nvPicPr>
          <p:cNvPr id="26" name="Image 5" descr="preencoded.png">
            <a:extLst>
              <a:ext uri="{FF2B5EF4-FFF2-40B4-BE49-F238E27FC236}">
                <a16:creationId xmlns:a16="http://schemas.microsoft.com/office/drawing/2014/main" id="{85F5CEB1-EA38-3FF7-F3F5-DAF0BA609BB6}"/>
              </a:ext>
            </a:extLst>
          </p:cNvPr>
          <p:cNvPicPr>
            <a:picLocks noChangeAspect="1"/>
          </p:cNvPicPr>
          <p:nvPr/>
        </p:nvPicPr>
        <p:blipFill>
          <a:blip r:embed="rId3"/>
          <a:srcRect/>
          <a:stretch/>
        </p:blipFill>
        <p:spPr>
          <a:xfrm>
            <a:off x="6143625" y="3238500"/>
            <a:ext cx="57150" cy="61912"/>
          </a:xfrm>
          <a:prstGeom prst="rect">
            <a:avLst/>
          </a:prstGeom>
        </p:spPr>
      </p:pic>
      <p:sp>
        <p:nvSpPr>
          <p:cNvPr id="29" name="Text 21">
            <a:extLst>
              <a:ext uri="{FF2B5EF4-FFF2-40B4-BE49-F238E27FC236}">
                <a16:creationId xmlns:a16="http://schemas.microsoft.com/office/drawing/2014/main" id="{58EFE842-A8A5-A4B5-DBA7-741E98DF057C}"/>
              </a:ext>
            </a:extLst>
          </p:cNvPr>
          <p:cNvSpPr/>
          <p:nvPr/>
        </p:nvSpPr>
        <p:spPr>
          <a:xfrm>
            <a:off x="476250" y="866775"/>
            <a:ext cx="4543425" cy="195263"/>
          </a:xfrm>
          <a:prstGeom prst="rect">
            <a:avLst/>
          </a:prstGeom>
          <a:noFill/>
          <a:ln/>
        </p:spPr>
        <p:txBody>
          <a:bodyPr wrap="square" lIns="0" tIns="0" rIns="0" bIns="0" rtlCol="0" anchor="t"/>
          <a:lstStyle/>
          <a:p>
            <a:pPr marL="0" indent="0" algn="l">
              <a:lnSpc>
                <a:spcPts val="1446"/>
              </a:lnSpc>
              <a:buNone/>
            </a:pPr>
            <a:r>
              <a:rPr lang="en-US" sz="998" dirty="0">
                <a:solidFill>
                  <a:srgbClr val="034F86">
                    <a:alpha val="99000"/>
                  </a:srgbClr>
                </a:solidFill>
                <a:latin typeface="Aptos" pitchFamily="34" charset="0"/>
                <a:ea typeface="Aptos" pitchFamily="34" charset="-122"/>
                <a:cs typeface="Aptos" pitchFamily="34" charset="-120"/>
              </a:rPr>
              <a:t>Playbooks reduce downstream rework and AI risk by blocking ambiguous inputs​</a:t>
            </a:r>
            <a:endParaRPr lang="en-US" sz="998" dirty="0"/>
          </a:p>
        </p:txBody>
      </p:sp>
      <p:sp>
        <p:nvSpPr>
          <p:cNvPr id="31" name="Text 2">
            <a:extLst>
              <a:ext uri="{FF2B5EF4-FFF2-40B4-BE49-F238E27FC236}">
                <a16:creationId xmlns:a16="http://schemas.microsoft.com/office/drawing/2014/main" id="{FC63DCA1-BB2E-1841-23F0-F3A066C8DD4D}"/>
              </a:ext>
            </a:extLst>
          </p:cNvPr>
          <p:cNvSpPr/>
          <p:nvPr/>
        </p:nvSpPr>
        <p:spPr>
          <a:xfrm>
            <a:off x="466725" y="4738688"/>
            <a:ext cx="2293354" cy="176213"/>
          </a:xfrm>
          <a:prstGeom prst="rect">
            <a:avLst/>
          </a:prstGeom>
          <a:noFill/>
          <a:ln/>
        </p:spPr>
        <p:txBody>
          <a:bodyPr wrap="square" lIns="0" tIns="0" rIns="0" bIns="0" rtlCol="0" anchor="t"/>
          <a:lstStyle/>
          <a:p>
            <a:pPr>
              <a:lnSpc>
                <a:spcPts val="1305"/>
              </a:lnSpc>
            </a:pPr>
            <a:r>
              <a:rPr lang="en-US" sz="1050" dirty="0">
                <a:solidFill>
                  <a:srgbClr val="000000">
                    <a:alpha val="99000"/>
                  </a:srgbClr>
                </a:solidFill>
                <a:latin typeface="Aptos"/>
              </a:rPr>
              <a:t>Copyright </a:t>
            </a:r>
            <a:r>
              <a:rPr lang="en-US" sz="1050" dirty="0" err="1">
                <a:solidFill>
                  <a:srgbClr val="000000">
                    <a:alpha val="99000"/>
                  </a:srgbClr>
                </a:solidFill>
                <a:latin typeface="Aptos"/>
              </a:rPr>
              <a:t>EarthSoft</a:t>
            </a:r>
            <a:r>
              <a:rPr lang="en-US" sz="1050" dirty="0">
                <a:solidFill>
                  <a:srgbClr val="000000">
                    <a:alpha val="99000"/>
                  </a:srgbClr>
                </a:solidFill>
                <a:latin typeface="Aptos"/>
              </a:rPr>
              <a:t> Inc. 2026</a:t>
            </a:r>
            <a:endParaRPr lang="en-US" dirty="0"/>
          </a:p>
        </p:txBody>
      </p:sp>
      <p:sp>
        <p:nvSpPr>
          <p:cNvPr id="33" name="Text 3">
            <a:extLst>
              <a:ext uri="{FF2B5EF4-FFF2-40B4-BE49-F238E27FC236}">
                <a16:creationId xmlns:a16="http://schemas.microsoft.com/office/drawing/2014/main" id="{F1676623-8D98-29D8-575E-A3BFF87492EF}"/>
              </a:ext>
            </a:extLst>
          </p:cNvPr>
          <p:cNvSpPr/>
          <p:nvPr/>
        </p:nvSpPr>
        <p:spPr>
          <a:xfrm>
            <a:off x="7183599" y="4738688"/>
            <a:ext cx="1503202" cy="176213"/>
          </a:xfrm>
          <a:prstGeom prst="rect">
            <a:avLst/>
          </a:prstGeom>
          <a:noFill/>
          <a:ln/>
        </p:spPr>
        <p:txBody>
          <a:bodyPr wrap="square" lIns="0" tIns="0" rIns="0" bIns="0" rtlCol="0" anchor="t"/>
          <a:lstStyle/>
          <a:p>
            <a:pPr marL="0" indent="0" algn="r">
              <a:lnSpc>
                <a:spcPts val="1305"/>
              </a:lnSpc>
              <a:buNone/>
            </a:pPr>
            <a:r>
              <a:rPr lang="en-US" sz="1050">
                <a:solidFill>
                  <a:srgbClr val="000000">
                    <a:alpha val="99000"/>
                  </a:srgbClr>
                </a:solidFill>
                <a:latin typeface="Aptos"/>
              </a:rPr>
              <a:t>earthsoft.com</a:t>
            </a:r>
            <a:endParaRPr lang="en-US" sz="1069" dirty="0"/>
          </a:p>
        </p:txBody>
      </p:sp>
    </p:spTree>
    <p:extLst>
      <p:ext uri="{BB962C8B-B14F-4D97-AF65-F5344CB8AC3E}">
        <p14:creationId xmlns:p14="http://schemas.microsoft.com/office/powerpoint/2010/main" val="2954519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61963" y="500063"/>
            <a:ext cx="4555864" cy="304800"/>
          </a:xfrm>
          <a:prstGeom prst="rect">
            <a:avLst/>
          </a:prstGeom>
          <a:noFill/>
          <a:ln/>
        </p:spPr>
        <p:txBody>
          <a:bodyPr wrap="square" lIns="0" tIns="0" rIns="0" bIns="0" rtlCol="0" anchor="t"/>
          <a:lstStyle/>
          <a:p>
            <a:pPr marL="0" indent="0" algn="l">
              <a:lnSpc>
                <a:spcPts val="2280"/>
              </a:lnSpc>
              <a:buNone/>
            </a:pPr>
            <a:r>
              <a:rPr lang="en-US" sz="2280" b="1" dirty="0">
                <a:solidFill>
                  <a:srgbClr val="034F86">
                    <a:alpha val="99000"/>
                  </a:srgbClr>
                </a:solidFill>
                <a:latin typeface="Aptos" pitchFamily="34" charset="0"/>
                <a:ea typeface="Aptos" pitchFamily="34" charset="-122"/>
                <a:cs typeface="Aptos" pitchFamily="34" charset="-120"/>
              </a:rPr>
              <a:t>Laboratory data quality controls​</a:t>
            </a:r>
            <a:endParaRPr lang="en-US" sz="2280" dirty="0"/>
          </a:p>
        </p:txBody>
      </p:sp>
      <p:pic>
        <p:nvPicPr>
          <p:cNvPr id="3" name="Image 0" descr="preencoded.png"/>
          <p:cNvPicPr>
            <a:picLocks noChangeAspect="1"/>
          </p:cNvPicPr>
          <p:nvPr/>
        </p:nvPicPr>
        <p:blipFill>
          <a:blip r:embed="rId3"/>
          <a:srcRect/>
          <a:stretch/>
        </p:blipFill>
        <p:spPr>
          <a:xfrm>
            <a:off x="433388" y="862013"/>
            <a:ext cx="1425392" cy="252413"/>
          </a:xfrm>
          <a:prstGeom prst="rect">
            <a:avLst/>
          </a:prstGeom>
        </p:spPr>
      </p:pic>
      <p:sp>
        <p:nvSpPr>
          <p:cNvPr id="4" name="Text 1"/>
          <p:cNvSpPr/>
          <p:nvPr/>
        </p:nvSpPr>
        <p:spPr>
          <a:xfrm>
            <a:off x="520443" y="894042"/>
            <a:ext cx="1281113" cy="190500"/>
          </a:xfrm>
          <a:prstGeom prst="rect">
            <a:avLst/>
          </a:prstGeom>
          <a:noFill/>
          <a:ln/>
        </p:spPr>
        <p:txBody>
          <a:bodyPr wrap="square" lIns="0" tIns="0" rIns="0" bIns="0" rtlCol="0" anchor="t"/>
          <a:lstStyle/>
          <a:p>
            <a:pPr marL="0" indent="0" algn="l">
              <a:lnSpc>
                <a:spcPts val="1436"/>
              </a:lnSpc>
              <a:buNone/>
            </a:pPr>
            <a:r>
              <a:rPr lang="en-US" sz="991" b="1" dirty="0">
                <a:solidFill>
                  <a:srgbClr val="FFFFFF">
                    <a:alpha val="99000"/>
                  </a:srgbClr>
                </a:solidFill>
                <a:latin typeface="Aptos" pitchFamily="34" charset="0"/>
                <a:ea typeface="Aptos" pitchFamily="34" charset="-122"/>
                <a:cs typeface="Aptos" pitchFamily="34" charset="-120"/>
              </a:rPr>
              <a:t>FIELD TO REPORTING​</a:t>
            </a:r>
            <a:endParaRPr lang="en-US" sz="991" dirty="0"/>
          </a:p>
        </p:txBody>
      </p:sp>
      <p:sp>
        <p:nvSpPr>
          <p:cNvPr id="7" name="Text 4"/>
          <p:cNvSpPr/>
          <p:nvPr/>
        </p:nvSpPr>
        <p:spPr>
          <a:xfrm>
            <a:off x="1998955" y="3476510"/>
            <a:ext cx="5190983" cy="585788"/>
          </a:xfrm>
          <a:prstGeom prst="rect">
            <a:avLst/>
          </a:prstGeom>
          <a:noFill/>
          <a:ln/>
        </p:spPr>
        <p:txBody>
          <a:bodyPr wrap="square" lIns="0" tIns="0" rIns="0" bIns="0" rtlCol="0" anchor="t"/>
          <a:lstStyle/>
          <a:p>
            <a:pPr marL="0" indent="0" algn="l">
              <a:lnSpc>
                <a:spcPts val="1446"/>
              </a:lnSpc>
              <a:buNone/>
            </a:pPr>
            <a:r>
              <a:rPr lang="en-US" sz="998" dirty="0">
                <a:solidFill>
                  <a:srgbClr val="000000">
                    <a:alpha val="99000"/>
                  </a:srgbClr>
                </a:solidFill>
                <a:latin typeface="Aptos" pitchFamily="34" charset="0"/>
                <a:ea typeface="Aptos" pitchFamily="34" charset="-122"/>
                <a:cs typeface="Aptos" pitchFamily="34" charset="-120"/>
              </a:rPr>
              <a:t>Quality is not one gate at the end; it is a chain of controls that produces evidence at every step. This end-to-end evidence trail (checks performed, exceptions resolved, approvals recorded) is what makes downstream analytics and AI outputs defensible.​</a:t>
            </a:r>
            <a:endParaRPr lang="en-US" sz="998" dirty="0"/>
          </a:p>
        </p:txBody>
      </p:sp>
      <p:sp>
        <p:nvSpPr>
          <p:cNvPr id="9" name="Text 2">
            <a:extLst>
              <a:ext uri="{FF2B5EF4-FFF2-40B4-BE49-F238E27FC236}">
                <a16:creationId xmlns:a16="http://schemas.microsoft.com/office/drawing/2014/main" id="{686C0EDB-FFC1-002A-765E-12842A3AFBD0}"/>
              </a:ext>
            </a:extLst>
          </p:cNvPr>
          <p:cNvSpPr/>
          <p:nvPr/>
        </p:nvSpPr>
        <p:spPr>
          <a:xfrm>
            <a:off x="466725" y="4738688"/>
            <a:ext cx="2293354" cy="176213"/>
          </a:xfrm>
          <a:prstGeom prst="rect">
            <a:avLst/>
          </a:prstGeom>
          <a:noFill/>
          <a:ln/>
        </p:spPr>
        <p:txBody>
          <a:bodyPr wrap="square" lIns="0" tIns="0" rIns="0" bIns="0" rtlCol="0" anchor="t"/>
          <a:lstStyle/>
          <a:p>
            <a:pPr>
              <a:lnSpc>
                <a:spcPts val="1305"/>
              </a:lnSpc>
            </a:pPr>
            <a:r>
              <a:rPr lang="en-US" sz="1050" dirty="0">
                <a:solidFill>
                  <a:srgbClr val="000000">
                    <a:alpha val="99000"/>
                  </a:srgbClr>
                </a:solidFill>
                <a:latin typeface="Aptos"/>
              </a:rPr>
              <a:t>Copyright </a:t>
            </a:r>
            <a:r>
              <a:rPr lang="en-US" sz="1050" dirty="0" err="1">
                <a:solidFill>
                  <a:srgbClr val="000000">
                    <a:alpha val="99000"/>
                  </a:srgbClr>
                </a:solidFill>
                <a:latin typeface="Aptos"/>
              </a:rPr>
              <a:t>EarthSoft</a:t>
            </a:r>
            <a:r>
              <a:rPr lang="en-US" sz="1050" dirty="0">
                <a:solidFill>
                  <a:srgbClr val="000000">
                    <a:alpha val="99000"/>
                  </a:srgbClr>
                </a:solidFill>
                <a:latin typeface="Aptos"/>
              </a:rPr>
              <a:t> Inc. 2026</a:t>
            </a:r>
            <a:endParaRPr lang="en-US" dirty="0"/>
          </a:p>
        </p:txBody>
      </p:sp>
      <p:sp>
        <p:nvSpPr>
          <p:cNvPr id="11" name="Text 3">
            <a:extLst>
              <a:ext uri="{FF2B5EF4-FFF2-40B4-BE49-F238E27FC236}">
                <a16:creationId xmlns:a16="http://schemas.microsoft.com/office/drawing/2014/main" id="{87FD7D99-977E-EF3C-D0A3-C04C3E15EA65}"/>
              </a:ext>
            </a:extLst>
          </p:cNvPr>
          <p:cNvSpPr/>
          <p:nvPr/>
        </p:nvSpPr>
        <p:spPr>
          <a:xfrm>
            <a:off x="7183599" y="4738688"/>
            <a:ext cx="1503202" cy="176213"/>
          </a:xfrm>
          <a:prstGeom prst="rect">
            <a:avLst/>
          </a:prstGeom>
          <a:noFill/>
          <a:ln/>
        </p:spPr>
        <p:txBody>
          <a:bodyPr wrap="square" lIns="0" tIns="0" rIns="0" bIns="0" rtlCol="0" anchor="t"/>
          <a:lstStyle/>
          <a:p>
            <a:pPr marL="0" indent="0" algn="r">
              <a:lnSpc>
                <a:spcPts val="1305"/>
              </a:lnSpc>
              <a:buNone/>
            </a:pPr>
            <a:r>
              <a:rPr lang="en-US" sz="1050">
                <a:solidFill>
                  <a:srgbClr val="000000">
                    <a:alpha val="99000"/>
                  </a:srgbClr>
                </a:solidFill>
                <a:latin typeface="Aptos"/>
              </a:rPr>
              <a:t>earthsoft.com</a:t>
            </a:r>
            <a:endParaRPr lang="en-US" sz="1069" dirty="0"/>
          </a:p>
        </p:txBody>
      </p:sp>
      <p:pic>
        <p:nvPicPr>
          <p:cNvPr id="6" name="Picture 5">
            <a:extLst>
              <a:ext uri="{FF2B5EF4-FFF2-40B4-BE49-F238E27FC236}">
                <a16:creationId xmlns:a16="http://schemas.microsoft.com/office/drawing/2014/main" id="{D727EA49-7AA1-0D62-6ED2-6C4AB326CDBB}"/>
              </a:ext>
            </a:extLst>
          </p:cNvPr>
          <p:cNvPicPr>
            <a:picLocks noChangeAspect="1"/>
          </p:cNvPicPr>
          <p:nvPr/>
        </p:nvPicPr>
        <p:blipFill>
          <a:blip r:embed="rId4"/>
          <a:stretch>
            <a:fillRect/>
          </a:stretch>
        </p:blipFill>
        <p:spPr>
          <a:xfrm>
            <a:off x="374577" y="2139998"/>
            <a:ext cx="8452513" cy="1055320"/>
          </a:xfrm>
          <a:prstGeom prst="rect">
            <a:avLst/>
          </a:prstGeom>
        </p:spPr>
      </p:pic>
    </p:spTree>
    <p:extLst>
      <p:ext uri="{BB962C8B-B14F-4D97-AF65-F5344CB8AC3E}">
        <p14:creationId xmlns:p14="http://schemas.microsoft.com/office/powerpoint/2010/main" val="14271521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9">
    <p:bg>
      <p:bgPr>
        <a:solidFill>
          <a:srgbClr val="034F86"/>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9144000" cy="5143500"/>
          </a:xfrm>
          <a:prstGeom prst="rect">
            <a:avLst/>
          </a:prstGeom>
        </p:spPr>
      </p:pic>
      <p:pic>
        <p:nvPicPr>
          <p:cNvPr id="3" name="Image 1" descr="preencoded.png"/>
          <p:cNvPicPr>
            <a:picLocks noChangeAspect="1"/>
          </p:cNvPicPr>
          <p:nvPr/>
        </p:nvPicPr>
        <p:blipFill>
          <a:blip r:embed="rId4"/>
          <a:srcRect/>
          <a:stretch/>
        </p:blipFill>
        <p:spPr>
          <a:xfrm>
            <a:off x="466725" y="400050"/>
            <a:ext cx="1900238" cy="423863"/>
          </a:xfrm>
          <a:prstGeom prst="rect">
            <a:avLst/>
          </a:prstGeom>
        </p:spPr>
      </p:pic>
      <p:sp>
        <p:nvSpPr>
          <p:cNvPr id="4" name="Text 0"/>
          <p:cNvSpPr/>
          <p:nvPr/>
        </p:nvSpPr>
        <p:spPr>
          <a:xfrm>
            <a:off x="347663" y="2686050"/>
            <a:ext cx="8796338" cy="2314575"/>
          </a:xfrm>
          <a:prstGeom prst="rect">
            <a:avLst/>
          </a:prstGeom>
          <a:noFill/>
          <a:ln/>
        </p:spPr>
        <p:txBody>
          <a:bodyPr wrap="square" lIns="0" tIns="0" rIns="0" bIns="0" rtlCol="0" anchor="t"/>
          <a:lstStyle/>
          <a:p>
            <a:pPr marL="0" indent="0" algn="l">
              <a:lnSpc>
                <a:spcPts val="8664"/>
              </a:lnSpc>
              <a:buNone/>
            </a:pPr>
            <a:r>
              <a:rPr lang="en-US" sz="9627" b="1" kern="0" spc="-193" dirty="0">
                <a:solidFill>
                  <a:srgbClr val="E0F2FF">
                    <a:alpha val="99000"/>
                  </a:srgbClr>
                </a:solidFill>
                <a:latin typeface="Aptos" pitchFamily="34" charset="0"/>
                <a:ea typeface="Aptos" pitchFamily="34" charset="-122"/>
                <a:cs typeface="Aptos" pitchFamily="34" charset="-120"/>
              </a:rPr>
              <a:t>Operate</a:t>
            </a:r>
            <a:br>
              <a:rPr lang="en-US" sz="9627" b="1" kern="0" spc="-193" dirty="0">
                <a:solidFill>
                  <a:srgbClr val="E0F2FF">
                    <a:alpha val="99000"/>
                  </a:srgbClr>
                </a:solidFill>
                <a:latin typeface="Aptos" pitchFamily="34" charset="0"/>
                <a:ea typeface="Aptos" pitchFamily="34" charset="-122"/>
                <a:cs typeface="Aptos" pitchFamily="34" charset="-120"/>
              </a:rPr>
            </a:br>
            <a:r>
              <a:rPr lang="en-US" sz="9627" b="1" kern="0" spc="-193" dirty="0">
                <a:solidFill>
                  <a:srgbClr val="E0F2FF">
                    <a:alpha val="99000"/>
                  </a:srgbClr>
                </a:solidFill>
                <a:latin typeface="Aptos" pitchFamily="34" charset="0"/>
                <a:ea typeface="Aptos" pitchFamily="34" charset="-122"/>
                <a:cs typeface="Aptos" pitchFamily="34" charset="-120"/>
              </a:rPr>
              <a:t>&amp; Measure​</a:t>
            </a:r>
            <a:endParaRPr lang="en-US" sz="9627"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61963" y="500063"/>
            <a:ext cx="5210175" cy="304800"/>
          </a:xfrm>
          <a:prstGeom prst="rect">
            <a:avLst/>
          </a:prstGeom>
          <a:noFill/>
          <a:ln/>
        </p:spPr>
        <p:txBody>
          <a:bodyPr wrap="square" lIns="0" tIns="0" rIns="0" bIns="0" rtlCol="0" anchor="t"/>
          <a:lstStyle/>
          <a:p>
            <a:pPr marL="0" indent="0" algn="l">
              <a:lnSpc>
                <a:spcPts val="2280"/>
              </a:lnSpc>
              <a:buNone/>
            </a:pPr>
            <a:r>
              <a:rPr lang="en-US" sz="2280" b="1" dirty="0">
                <a:solidFill>
                  <a:srgbClr val="034F86">
                    <a:alpha val="99000"/>
                  </a:srgbClr>
                </a:solidFill>
                <a:latin typeface="Aptos" pitchFamily="34" charset="0"/>
                <a:ea typeface="Aptos" pitchFamily="34" charset="-122"/>
                <a:cs typeface="Aptos" pitchFamily="34" charset="-120"/>
              </a:rPr>
              <a:t>Guardrails for reporting​</a:t>
            </a:r>
            <a:endParaRPr lang="en-US" sz="2280" dirty="0"/>
          </a:p>
        </p:txBody>
      </p:sp>
      <p:sp>
        <p:nvSpPr>
          <p:cNvPr id="5" name="Text 3"/>
          <p:cNvSpPr/>
          <p:nvPr/>
        </p:nvSpPr>
        <p:spPr>
          <a:xfrm>
            <a:off x="685800" y="1985963"/>
            <a:ext cx="2400300" cy="647700"/>
          </a:xfrm>
          <a:prstGeom prst="rect">
            <a:avLst/>
          </a:prstGeom>
          <a:noFill/>
          <a:ln/>
        </p:spPr>
        <p:txBody>
          <a:bodyPr wrap="square" lIns="0" tIns="0" rIns="0" bIns="0" rtlCol="0" anchor="t"/>
          <a:lstStyle/>
          <a:p>
            <a:pPr>
              <a:lnSpc>
                <a:spcPts val="1446"/>
              </a:lnSpc>
            </a:pPr>
            <a:endParaRPr lang="en-US" sz="855" dirty="0"/>
          </a:p>
        </p:txBody>
      </p:sp>
      <p:sp>
        <p:nvSpPr>
          <p:cNvPr id="21" name="Text 15"/>
          <p:cNvSpPr/>
          <p:nvPr/>
        </p:nvSpPr>
        <p:spPr>
          <a:xfrm>
            <a:off x="6238875" y="1985963"/>
            <a:ext cx="2400300" cy="647700"/>
          </a:xfrm>
          <a:prstGeom prst="rect">
            <a:avLst/>
          </a:prstGeom>
          <a:noFill/>
          <a:ln/>
        </p:spPr>
        <p:txBody>
          <a:bodyPr wrap="square" lIns="0" tIns="0" rIns="0" bIns="0" rtlCol="0" anchor="t"/>
          <a:lstStyle/>
          <a:p>
            <a:pPr marL="0" indent="0" algn="l">
              <a:lnSpc>
                <a:spcPts val="1197"/>
              </a:lnSpc>
              <a:buNone/>
            </a:pPr>
            <a:endParaRPr lang="en-US" sz="855" dirty="0"/>
          </a:p>
        </p:txBody>
      </p:sp>
      <p:pic>
        <p:nvPicPr>
          <p:cNvPr id="22" name="Image 4" descr="preencoded.png"/>
          <p:cNvPicPr>
            <a:picLocks noChangeAspect="1"/>
          </p:cNvPicPr>
          <p:nvPr/>
        </p:nvPicPr>
        <p:blipFill>
          <a:blip r:embed="rId3"/>
          <a:srcRect/>
          <a:stretch/>
        </p:blipFill>
        <p:spPr>
          <a:xfrm>
            <a:off x="6143625" y="1771650"/>
            <a:ext cx="57150" cy="61912"/>
          </a:xfrm>
          <a:prstGeom prst="rect">
            <a:avLst/>
          </a:prstGeom>
        </p:spPr>
      </p:pic>
      <p:sp>
        <p:nvSpPr>
          <p:cNvPr id="29" name="Text 21"/>
          <p:cNvSpPr/>
          <p:nvPr/>
        </p:nvSpPr>
        <p:spPr>
          <a:xfrm>
            <a:off x="476250" y="866775"/>
            <a:ext cx="4543425" cy="195263"/>
          </a:xfrm>
          <a:prstGeom prst="rect">
            <a:avLst/>
          </a:prstGeom>
          <a:noFill/>
          <a:ln/>
        </p:spPr>
        <p:txBody>
          <a:bodyPr wrap="square" lIns="0" tIns="0" rIns="0" bIns="0" rtlCol="0" anchor="t"/>
          <a:lstStyle/>
          <a:p>
            <a:pPr marL="0" indent="0" algn="l">
              <a:lnSpc>
                <a:spcPts val="1446"/>
              </a:lnSpc>
              <a:buNone/>
            </a:pPr>
            <a:r>
              <a:rPr lang="en-US" sz="998" dirty="0">
                <a:solidFill>
                  <a:srgbClr val="034F86">
                    <a:alpha val="99000"/>
                  </a:srgbClr>
                </a:solidFill>
                <a:latin typeface="Aptos" pitchFamily="34" charset="0"/>
                <a:ea typeface="Aptos" pitchFamily="34" charset="-122"/>
                <a:cs typeface="Aptos" pitchFamily="34" charset="-120"/>
              </a:rPr>
              <a:t>Direct end users to “prompt responsibly” ​</a:t>
            </a:r>
            <a:endParaRPr lang="en-US" sz="998" dirty="0"/>
          </a:p>
        </p:txBody>
      </p:sp>
      <p:sp>
        <p:nvSpPr>
          <p:cNvPr id="31" name="Text 2">
            <a:extLst>
              <a:ext uri="{FF2B5EF4-FFF2-40B4-BE49-F238E27FC236}">
                <a16:creationId xmlns:a16="http://schemas.microsoft.com/office/drawing/2014/main" id="{C99A7CD1-CE01-01DB-1386-48438A8BBC85}"/>
              </a:ext>
            </a:extLst>
          </p:cNvPr>
          <p:cNvSpPr/>
          <p:nvPr/>
        </p:nvSpPr>
        <p:spPr>
          <a:xfrm>
            <a:off x="466725" y="4738688"/>
            <a:ext cx="2293354" cy="176213"/>
          </a:xfrm>
          <a:prstGeom prst="rect">
            <a:avLst/>
          </a:prstGeom>
          <a:noFill/>
          <a:ln/>
        </p:spPr>
        <p:txBody>
          <a:bodyPr wrap="square" lIns="0" tIns="0" rIns="0" bIns="0" rtlCol="0" anchor="t"/>
          <a:lstStyle/>
          <a:p>
            <a:pPr>
              <a:lnSpc>
                <a:spcPts val="1305"/>
              </a:lnSpc>
            </a:pPr>
            <a:r>
              <a:rPr lang="en-US" sz="1050" dirty="0">
                <a:solidFill>
                  <a:srgbClr val="000000">
                    <a:alpha val="99000"/>
                  </a:srgbClr>
                </a:solidFill>
                <a:latin typeface="Aptos"/>
              </a:rPr>
              <a:t>Copyright </a:t>
            </a:r>
            <a:r>
              <a:rPr lang="en-US" sz="1050" dirty="0" err="1">
                <a:solidFill>
                  <a:srgbClr val="000000">
                    <a:alpha val="99000"/>
                  </a:srgbClr>
                </a:solidFill>
                <a:latin typeface="Aptos"/>
              </a:rPr>
              <a:t>EarthSoft</a:t>
            </a:r>
            <a:r>
              <a:rPr lang="en-US" sz="1050" dirty="0">
                <a:solidFill>
                  <a:srgbClr val="000000">
                    <a:alpha val="99000"/>
                  </a:srgbClr>
                </a:solidFill>
                <a:latin typeface="Aptos"/>
              </a:rPr>
              <a:t> Inc. 2026</a:t>
            </a:r>
            <a:endParaRPr lang="en-US" dirty="0"/>
          </a:p>
        </p:txBody>
      </p:sp>
      <p:sp>
        <p:nvSpPr>
          <p:cNvPr id="33" name="Text 3">
            <a:extLst>
              <a:ext uri="{FF2B5EF4-FFF2-40B4-BE49-F238E27FC236}">
                <a16:creationId xmlns:a16="http://schemas.microsoft.com/office/drawing/2014/main" id="{A50B6D41-0330-187D-2DD6-06F4B2A552EC}"/>
              </a:ext>
            </a:extLst>
          </p:cNvPr>
          <p:cNvSpPr/>
          <p:nvPr/>
        </p:nvSpPr>
        <p:spPr>
          <a:xfrm>
            <a:off x="7183599" y="4738688"/>
            <a:ext cx="1503202" cy="176213"/>
          </a:xfrm>
          <a:prstGeom prst="rect">
            <a:avLst/>
          </a:prstGeom>
          <a:noFill/>
          <a:ln/>
        </p:spPr>
        <p:txBody>
          <a:bodyPr wrap="square" lIns="0" tIns="0" rIns="0" bIns="0" rtlCol="0" anchor="t"/>
          <a:lstStyle/>
          <a:p>
            <a:pPr marL="0" indent="0" algn="r">
              <a:lnSpc>
                <a:spcPts val="1305"/>
              </a:lnSpc>
              <a:buNone/>
            </a:pPr>
            <a:r>
              <a:rPr lang="en-US" sz="1050">
                <a:solidFill>
                  <a:srgbClr val="000000">
                    <a:alpha val="99000"/>
                  </a:srgbClr>
                </a:solidFill>
                <a:latin typeface="Aptos"/>
              </a:rPr>
              <a:t>earthsoft.com</a:t>
            </a:r>
            <a:endParaRPr lang="en-US" sz="1069" dirty="0"/>
          </a:p>
        </p:txBody>
      </p:sp>
      <p:pic>
        <p:nvPicPr>
          <p:cNvPr id="28" name="Picture 27">
            <a:extLst>
              <a:ext uri="{FF2B5EF4-FFF2-40B4-BE49-F238E27FC236}">
                <a16:creationId xmlns:a16="http://schemas.microsoft.com/office/drawing/2014/main" id="{804C82B4-7E18-67EF-E5C7-FC69997E5457}"/>
              </a:ext>
            </a:extLst>
          </p:cNvPr>
          <p:cNvPicPr>
            <a:picLocks noChangeAspect="1"/>
          </p:cNvPicPr>
          <p:nvPr/>
        </p:nvPicPr>
        <p:blipFill>
          <a:blip r:embed="rId4"/>
          <a:srcRect t="32153" b="35560"/>
          <a:stretch>
            <a:fillRect/>
          </a:stretch>
        </p:blipFill>
        <p:spPr>
          <a:xfrm>
            <a:off x="625960" y="1484500"/>
            <a:ext cx="6863413" cy="1477328"/>
          </a:xfrm>
          <a:prstGeom prst="rect">
            <a:avLst/>
          </a:prstGeom>
        </p:spPr>
      </p:pic>
      <p:sp>
        <p:nvSpPr>
          <p:cNvPr id="32" name="TextBox 31">
            <a:extLst>
              <a:ext uri="{FF2B5EF4-FFF2-40B4-BE49-F238E27FC236}">
                <a16:creationId xmlns:a16="http://schemas.microsoft.com/office/drawing/2014/main" id="{E671ECFC-FDB8-8611-0B6B-585BEE850DCD}"/>
              </a:ext>
            </a:extLst>
          </p:cNvPr>
          <p:cNvSpPr txBox="1"/>
          <p:nvPr/>
        </p:nvSpPr>
        <p:spPr>
          <a:xfrm>
            <a:off x="7241157" y="1553978"/>
            <a:ext cx="1785030" cy="1169551"/>
          </a:xfrm>
          <a:prstGeom prst="rect">
            <a:avLst/>
          </a:prstGeom>
          <a:ln>
            <a:solidFill>
              <a:srgbClr val="EEAC7A"/>
            </a:solidFill>
          </a:ln>
        </p:spPr>
        <p:style>
          <a:lnRef idx="2">
            <a:schemeClr val="accent2"/>
          </a:lnRef>
          <a:fillRef idx="1">
            <a:schemeClr val="lt1"/>
          </a:fillRef>
          <a:effectRef idx="0">
            <a:schemeClr val="accent2"/>
          </a:effectRef>
          <a:fontRef idx="minor">
            <a:schemeClr val="dk1"/>
          </a:fontRef>
        </p:style>
        <p:txBody>
          <a:bodyPr wrap="square">
            <a:spAutoFit/>
          </a:bodyPr>
          <a:lstStyle/>
          <a:p>
            <a:r>
              <a:rPr lang="en-US" sz="1400" dirty="0">
                <a:solidFill>
                  <a:srgbClr val="B53365"/>
                </a:solidFill>
              </a:rPr>
              <a:t>Recommendations unless validated; QA/evidence for reporting / regulatory submissions</a:t>
            </a:r>
          </a:p>
        </p:txBody>
      </p:sp>
      <p:sp>
        <p:nvSpPr>
          <p:cNvPr id="35" name="TextBox 34">
            <a:extLst>
              <a:ext uri="{FF2B5EF4-FFF2-40B4-BE49-F238E27FC236}">
                <a16:creationId xmlns:a16="http://schemas.microsoft.com/office/drawing/2014/main" id="{38CF9644-6E2E-DBDF-E0BA-B18E9A1E5D20}"/>
              </a:ext>
            </a:extLst>
          </p:cNvPr>
          <p:cNvSpPr txBox="1"/>
          <p:nvPr/>
        </p:nvSpPr>
        <p:spPr>
          <a:xfrm>
            <a:off x="4572000" y="3472141"/>
            <a:ext cx="1666875" cy="1015663"/>
          </a:xfrm>
          <a:prstGeom prst="rect">
            <a:avLst/>
          </a:prstGeom>
          <a:solidFill>
            <a:srgbClr val="F2BF97"/>
          </a:solidFill>
          <a:ln>
            <a:solidFill>
              <a:srgbClr val="EEAC7A"/>
            </a:solidFill>
          </a:ln>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sz="1200" dirty="0">
                <a:latin typeface="Aptos" panose="020B0004020202020204" pitchFamily="34" charset="0"/>
              </a:rPr>
              <a:t>PII Redaction</a:t>
            </a:r>
          </a:p>
          <a:p>
            <a:pPr algn="ctr"/>
            <a:r>
              <a:rPr lang="en-US" sz="1200" dirty="0">
                <a:latin typeface="Aptos" panose="020B0004020202020204" pitchFamily="34" charset="0"/>
              </a:rPr>
              <a:t>Consistency and </a:t>
            </a:r>
            <a:br>
              <a:rPr lang="en-US" sz="1200" dirty="0">
                <a:latin typeface="Aptos" panose="020B0004020202020204" pitchFamily="34" charset="0"/>
              </a:rPr>
            </a:br>
            <a:r>
              <a:rPr lang="en-US" sz="1200" dirty="0">
                <a:latin typeface="Aptos" panose="020B0004020202020204" pitchFamily="34" charset="0"/>
              </a:rPr>
              <a:t>Fact Checks</a:t>
            </a:r>
          </a:p>
          <a:p>
            <a:pPr algn="ctr"/>
            <a:r>
              <a:rPr lang="en-US" sz="1200" dirty="0">
                <a:latin typeface="Aptos" panose="020B0004020202020204" pitchFamily="34" charset="0"/>
              </a:rPr>
              <a:t>Intent Classification</a:t>
            </a:r>
          </a:p>
          <a:p>
            <a:pPr algn="ctr"/>
            <a:r>
              <a:rPr lang="en-US" sz="1200" dirty="0">
                <a:latin typeface="Aptos" panose="020B0004020202020204" pitchFamily="34" charset="0"/>
              </a:rPr>
              <a:t>Topic Boundaries</a:t>
            </a:r>
          </a:p>
        </p:txBody>
      </p:sp>
      <p:sp>
        <p:nvSpPr>
          <p:cNvPr id="36" name="TextBox 35">
            <a:extLst>
              <a:ext uri="{FF2B5EF4-FFF2-40B4-BE49-F238E27FC236}">
                <a16:creationId xmlns:a16="http://schemas.microsoft.com/office/drawing/2014/main" id="{AA7ED8D1-393D-8295-A2F1-3FBFCE28A92E}"/>
              </a:ext>
            </a:extLst>
          </p:cNvPr>
          <p:cNvSpPr txBox="1"/>
          <p:nvPr/>
        </p:nvSpPr>
        <p:spPr>
          <a:xfrm>
            <a:off x="1944491" y="3473886"/>
            <a:ext cx="1631176" cy="1015663"/>
          </a:xfrm>
          <a:prstGeom prst="rect">
            <a:avLst/>
          </a:prstGeom>
          <a:solidFill>
            <a:srgbClr val="F2BF97"/>
          </a:solidFill>
          <a:ln>
            <a:solidFill>
              <a:srgbClr val="EEAC7A"/>
            </a:solidFill>
          </a:ln>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sz="1200" dirty="0">
                <a:latin typeface="Aptos" panose="020B0004020202020204" pitchFamily="34" charset="0"/>
              </a:rPr>
              <a:t>Content Filtering </a:t>
            </a:r>
          </a:p>
          <a:p>
            <a:pPr algn="ctr"/>
            <a:r>
              <a:rPr lang="en-US" sz="1200" dirty="0">
                <a:latin typeface="Aptos" panose="020B0004020202020204" pitchFamily="34" charset="0"/>
              </a:rPr>
              <a:t>Format Validation</a:t>
            </a:r>
          </a:p>
          <a:p>
            <a:pPr algn="ctr"/>
            <a:r>
              <a:rPr lang="en-US" sz="1200" dirty="0">
                <a:latin typeface="Aptos" panose="020B0004020202020204" pitchFamily="34" charset="0"/>
              </a:rPr>
              <a:t>Domain-Specific Rules </a:t>
            </a:r>
          </a:p>
          <a:p>
            <a:pPr algn="ctr"/>
            <a:endParaRPr lang="en-US" sz="1200" dirty="0">
              <a:latin typeface="Aptos" panose="020B0004020202020204" pitchFamily="34" charset="0"/>
            </a:endParaRPr>
          </a:p>
        </p:txBody>
      </p:sp>
      <p:cxnSp>
        <p:nvCxnSpPr>
          <p:cNvPr id="39" name="Straight Arrow Connector 38">
            <a:extLst>
              <a:ext uri="{FF2B5EF4-FFF2-40B4-BE49-F238E27FC236}">
                <a16:creationId xmlns:a16="http://schemas.microsoft.com/office/drawing/2014/main" id="{578B67AE-7201-B318-1697-57776AF41084}"/>
              </a:ext>
            </a:extLst>
          </p:cNvPr>
          <p:cNvCxnSpPr>
            <a:cxnSpLocks/>
            <a:stCxn id="36" idx="0"/>
          </p:cNvCxnSpPr>
          <p:nvPr/>
        </p:nvCxnSpPr>
        <p:spPr>
          <a:xfrm flipH="1" flipV="1">
            <a:off x="2741515" y="2725273"/>
            <a:ext cx="18564" cy="7486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AF17F56D-CD87-A447-B27F-2AAB5F09E532}"/>
              </a:ext>
            </a:extLst>
          </p:cNvPr>
          <p:cNvCxnSpPr>
            <a:cxnSpLocks/>
            <a:stCxn id="35" idx="0"/>
          </p:cNvCxnSpPr>
          <p:nvPr/>
        </p:nvCxnSpPr>
        <p:spPr>
          <a:xfrm flipH="1" flipV="1">
            <a:off x="5383623" y="2723529"/>
            <a:ext cx="21815" cy="7486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61963" y="500063"/>
            <a:ext cx="1095375" cy="304800"/>
          </a:xfrm>
          <a:prstGeom prst="rect">
            <a:avLst/>
          </a:prstGeom>
          <a:noFill/>
          <a:ln/>
        </p:spPr>
        <p:txBody>
          <a:bodyPr wrap="square" lIns="0" tIns="0" rIns="0" bIns="0" rtlCol="0" anchor="t"/>
          <a:lstStyle/>
          <a:p>
            <a:pPr marL="0" indent="0" algn="l">
              <a:lnSpc>
                <a:spcPts val="2280"/>
              </a:lnSpc>
              <a:buNone/>
            </a:pPr>
            <a:r>
              <a:rPr lang="en-US" sz="2280" b="1" dirty="0">
                <a:solidFill>
                  <a:srgbClr val="034F86">
                    <a:alpha val="99000"/>
                  </a:srgbClr>
                </a:solidFill>
                <a:latin typeface="Aptos" pitchFamily="34" charset="0"/>
                <a:ea typeface="Aptos" pitchFamily="34" charset="-122"/>
                <a:cs typeface="Aptos" pitchFamily="34" charset="-120"/>
              </a:rPr>
              <a:t>Authors</a:t>
            </a:r>
            <a:endParaRPr lang="en-US" sz="2280" dirty="0"/>
          </a:p>
        </p:txBody>
      </p:sp>
      <p:sp>
        <p:nvSpPr>
          <p:cNvPr id="3" name="Text 1"/>
          <p:cNvSpPr/>
          <p:nvPr/>
        </p:nvSpPr>
        <p:spPr>
          <a:xfrm>
            <a:off x="466725" y="904875"/>
            <a:ext cx="3643313" cy="628650"/>
          </a:xfrm>
          <a:prstGeom prst="rect">
            <a:avLst/>
          </a:prstGeom>
          <a:noFill/>
          <a:ln/>
        </p:spPr>
        <p:txBody>
          <a:bodyPr wrap="square" lIns="0" tIns="0" rIns="0" bIns="0" rtlCol="0" anchor="t"/>
          <a:lstStyle/>
          <a:p>
            <a:pPr marL="0" indent="0" algn="l">
              <a:lnSpc>
                <a:spcPts val="1566"/>
              </a:lnSpc>
              <a:buNone/>
            </a:pPr>
            <a:r>
              <a:rPr lang="en-US" sz="1283" dirty="0">
                <a:solidFill>
                  <a:srgbClr val="000000">
                    <a:alpha val="99000"/>
                  </a:srgbClr>
                </a:solidFill>
                <a:latin typeface="Aptos" pitchFamily="34" charset="0"/>
                <a:ea typeface="Aptos" pitchFamily="34" charset="-122"/>
                <a:cs typeface="Aptos" pitchFamily="34" charset="-120"/>
              </a:rPr>
              <a:t>Dan McCarthy is the Senior Account Strategist, and Alek Hage​ serves as the Technical Advisor for the EarthSoft Commercial Business Team.</a:t>
            </a:r>
            <a:endParaRPr lang="en-US" sz="1283" dirty="0"/>
          </a:p>
        </p:txBody>
      </p:sp>
      <p:sp>
        <p:nvSpPr>
          <p:cNvPr id="6" name="Shape 4"/>
          <p:cNvSpPr/>
          <p:nvPr/>
        </p:nvSpPr>
        <p:spPr>
          <a:xfrm>
            <a:off x="466725" y="2024062"/>
            <a:ext cx="3643313" cy="1033462"/>
          </a:xfrm>
          <a:prstGeom prst="roundRect">
            <a:avLst>
              <a:gd name="adj" fmla="val 33024"/>
            </a:avLst>
          </a:prstGeom>
          <a:solidFill>
            <a:srgbClr val="9ED8F4">
              <a:alpha val="22000"/>
            </a:srgbClr>
          </a:solidFill>
          <a:ln/>
        </p:spPr>
        <p:txBody>
          <a:bodyPr/>
          <a:lstStyle/>
          <a:p>
            <a:endParaRPr lang="en-UZ"/>
          </a:p>
        </p:txBody>
      </p:sp>
      <p:sp>
        <p:nvSpPr>
          <p:cNvPr id="7" name="Text 5"/>
          <p:cNvSpPr/>
          <p:nvPr/>
        </p:nvSpPr>
        <p:spPr>
          <a:xfrm>
            <a:off x="1523783" y="2303035"/>
            <a:ext cx="1600200" cy="300038"/>
          </a:xfrm>
          <a:prstGeom prst="rect">
            <a:avLst/>
          </a:prstGeom>
          <a:noFill/>
          <a:ln/>
        </p:spPr>
        <p:txBody>
          <a:bodyPr wrap="square" lIns="0" tIns="0" rIns="0" bIns="0" rtlCol="0" anchor="t"/>
          <a:lstStyle/>
          <a:p>
            <a:pPr marL="0" indent="0" algn="l">
              <a:lnSpc>
                <a:spcPts val="2258"/>
              </a:lnSpc>
              <a:buNone/>
            </a:pPr>
            <a:r>
              <a:rPr lang="en-US" sz="1850" b="1" dirty="0">
                <a:solidFill>
                  <a:srgbClr val="034F86">
                    <a:alpha val="99000"/>
                  </a:srgbClr>
                </a:solidFill>
                <a:latin typeface="Aptos" pitchFamily="34" charset="0"/>
                <a:ea typeface="Aptos" pitchFamily="34" charset="-122"/>
                <a:cs typeface="Aptos" pitchFamily="34" charset="-120"/>
              </a:rPr>
              <a:t>Dan McCarthy</a:t>
            </a:r>
            <a:endParaRPr lang="en-US" sz="1850" dirty="0"/>
          </a:p>
        </p:txBody>
      </p:sp>
      <p:sp>
        <p:nvSpPr>
          <p:cNvPr id="8" name="Text 6"/>
          <p:cNvSpPr/>
          <p:nvPr/>
        </p:nvSpPr>
        <p:spPr>
          <a:xfrm>
            <a:off x="1523783" y="2588194"/>
            <a:ext cx="1900238" cy="209550"/>
          </a:xfrm>
          <a:prstGeom prst="rect">
            <a:avLst/>
          </a:prstGeom>
          <a:noFill/>
          <a:ln/>
        </p:spPr>
        <p:txBody>
          <a:bodyPr wrap="square" lIns="0" tIns="0" rIns="0" bIns="0" rtlCol="0" anchor="t"/>
          <a:lstStyle/>
          <a:p>
            <a:pPr marL="0" indent="0" algn="l">
              <a:lnSpc>
                <a:spcPts val="1562"/>
              </a:lnSpc>
              <a:buNone/>
            </a:pPr>
            <a:r>
              <a:rPr lang="en-US" sz="1280" dirty="0">
                <a:solidFill>
                  <a:srgbClr val="034F86">
                    <a:alpha val="99000"/>
                  </a:srgbClr>
                </a:solidFill>
                <a:latin typeface="Aptos" pitchFamily="34" charset="0"/>
                <a:ea typeface="Aptos" pitchFamily="34" charset="-122"/>
                <a:cs typeface="Aptos" pitchFamily="34" charset="-120"/>
              </a:rPr>
              <a:t>Senior Account Strategist </a:t>
            </a:r>
            <a:endParaRPr lang="en-US" sz="1280" dirty="0"/>
          </a:p>
        </p:txBody>
      </p:sp>
      <p:pic>
        <p:nvPicPr>
          <p:cNvPr id="9" name="Image 0" descr="preencoded.png"/>
          <p:cNvPicPr>
            <a:picLocks noChangeAspect="1"/>
          </p:cNvPicPr>
          <p:nvPr/>
        </p:nvPicPr>
        <p:blipFill>
          <a:blip r:embed="rId3"/>
          <a:srcRect/>
          <a:stretch/>
        </p:blipFill>
        <p:spPr>
          <a:xfrm>
            <a:off x="677811" y="2165208"/>
            <a:ext cx="769083" cy="769083"/>
          </a:xfrm>
          <a:prstGeom prst="rect">
            <a:avLst/>
          </a:prstGeom>
        </p:spPr>
      </p:pic>
      <p:sp>
        <p:nvSpPr>
          <p:cNvPr id="10" name="Shape 7"/>
          <p:cNvSpPr/>
          <p:nvPr/>
        </p:nvSpPr>
        <p:spPr>
          <a:xfrm>
            <a:off x="466725" y="3171825"/>
            <a:ext cx="3643313" cy="1033462"/>
          </a:xfrm>
          <a:prstGeom prst="roundRect">
            <a:avLst>
              <a:gd name="adj" fmla="val 33024"/>
            </a:avLst>
          </a:prstGeom>
          <a:solidFill>
            <a:srgbClr val="9ED8F4">
              <a:alpha val="22000"/>
            </a:srgbClr>
          </a:solidFill>
          <a:ln/>
        </p:spPr>
        <p:txBody>
          <a:bodyPr/>
          <a:lstStyle/>
          <a:p>
            <a:endParaRPr lang="en-UZ"/>
          </a:p>
        </p:txBody>
      </p:sp>
      <p:sp>
        <p:nvSpPr>
          <p:cNvPr id="11" name="Text 8"/>
          <p:cNvSpPr/>
          <p:nvPr/>
        </p:nvSpPr>
        <p:spPr>
          <a:xfrm>
            <a:off x="1523783" y="3450797"/>
            <a:ext cx="1128713" cy="300038"/>
          </a:xfrm>
          <a:prstGeom prst="rect">
            <a:avLst/>
          </a:prstGeom>
          <a:noFill/>
          <a:ln/>
        </p:spPr>
        <p:txBody>
          <a:bodyPr wrap="square" lIns="0" tIns="0" rIns="0" bIns="0" rtlCol="0" anchor="t"/>
          <a:lstStyle/>
          <a:p>
            <a:pPr marL="0" indent="0" algn="l">
              <a:lnSpc>
                <a:spcPts val="2258"/>
              </a:lnSpc>
              <a:buNone/>
            </a:pPr>
            <a:r>
              <a:rPr lang="en-US" sz="1850" b="1" dirty="0">
                <a:solidFill>
                  <a:srgbClr val="034F86">
                    <a:alpha val="99000"/>
                  </a:srgbClr>
                </a:solidFill>
                <a:latin typeface="Aptos" pitchFamily="34" charset="0"/>
                <a:ea typeface="Aptos" pitchFamily="34" charset="-122"/>
                <a:cs typeface="Aptos" pitchFamily="34" charset="-120"/>
              </a:rPr>
              <a:t>Alek Hage​</a:t>
            </a:r>
            <a:endParaRPr lang="en-US" sz="1850" dirty="0"/>
          </a:p>
        </p:txBody>
      </p:sp>
      <p:sp>
        <p:nvSpPr>
          <p:cNvPr id="12" name="Text 9"/>
          <p:cNvSpPr/>
          <p:nvPr/>
        </p:nvSpPr>
        <p:spPr>
          <a:xfrm>
            <a:off x="1523783" y="3735956"/>
            <a:ext cx="1290638" cy="209550"/>
          </a:xfrm>
          <a:prstGeom prst="rect">
            <a:avLst/>
          </a:prstGeom>
          <a:noFill/>
          <a:ln/>
        </p:spPr>
        <p:txBody>
          <a:bodyPr wrap="square" lIns="0" tIns="0" rIns="0" bIns="0" rtlCol="0" anchor="t"/>
          <a:lstStyle/>
          <a:p>
            <a:pPr marL="0" indent="0" algn="l">
              <a:lnSpc>
                <a:spcPts val="1562"/>
              </a:lnSpc>
              <a:buNone/>
            </a:pPr>
            <a:r>
              <a:rPr lang="en-US" sz="1280" dirty="0">
                <a:solidFill>
                  <a:srgbClr val="034F86">
                    <a:alpha val="99000"/>
                  </a:srgbClr>
                </a:solidFill>
                <a:latin typeface="Aptos" pitchFamily="34" charset="0"/>
                <a:ea typeface="Aptos" pitchFamily="34" charset="-122"/>
                <a:cs typeface="Aptos" pitchFamily="34" charset="-120"/>
              </a:rPr>
              <a:t>Technical Advisor</a:t>
            </a:r>
            <a:endParaRPr lang="en-US" sz="1280" dirty="0"/>
          </a:p>
        </p:txBody>
      </p:sp>
      <p:pic>
        <p:nvPicPr>
          <p:cNvPr id="13" name="Image 1" descr="preencoded.png"/>
          <p:cNvPicPr>
            <a:picLocks noChangeAspect="1"/>
          </p:cNvPicPr>
          <p:nvPr/>
        </p:nvPicPr>
        <p:blipFill>
          <a:blip r:embed="rId4"/>
          <a:srcRect/>
          <a:stretch/>
        </p:blipFill>
        <p:spPr>
          <a:xfrm>
            <a:off x="677811" y="3312970"/>
            <a:ext cx="769083" cy="769083"/>
          </a:xfrm>
          <a:prstGeom prst="rect">
            <a:avLst/>
          </a:prstGeom>
        </p:spPr>
      </p:pic>
      <p:pic>
        <p:nvPicPr>
          <p:cNvPr id="14" name="Image 2" descr="preencoded.png"/>
          <p:cNvPicPr>
            <a:picLocks noChangeAspect="1"/>
          </p:cNvPicPr>
          <p:nvPr/>
        </p:nvPicPr>
        <p:blipFill>
          <a:blip r:embed="rId5"/>
          <a:srcRect/>
          <a:stretch/>
        </p:blipFill>
        <p:spPr>
          <a:xfrm>
            <a:off x="4572000" y="0"/>
            <a:ext cx="4572000" cy="4533900"/>
          </a:xfrm>
          <a:prstGeom prst="rect">
            <a:avLst/>
          </a:prstGeom>
        </p:spPr>
      </p:pic>
      <p:sp>
        <p:nvSpPr>
          <p:cNvPr id="16" name="Text 2">
            <a:extLst>
              <a:ext uri="{FF2B5EF4-FFF2-40B4-BE49-F238E27FC236}">
                <a16:creationId xmlns:a16="http://schemas.microsoft.com/office/drawing/2014/main" id="{3F0F08D1-BF80-0884-A887-6DE1746FA8D9}"/>
              </a:ext>
            </a:extLst>
          </p:cNvPr>
          <p:cNvSpPr/>
          <p:nvPr/>
        </p:nvSpPr>
        <p:spPr>
          <a:xfrm>
            <a:off x="466725" y="4738688"/>
            <a:ext cx="2293354" cy="176213"/>
          </a:xfrm>
          <a:prstGeom prst="rect">
            <a:avLst/>
          </a:prstGeom>
          <a:noFill/>
          <a:ln/>
        </p:spPr>
        <p:txBody>
          <a:bodyPr wrap="square" lIns="0" tIns="0" rIns="0" bIns="0" rtlCol="0" anchor="t"/>
          <a:lstStyle/>
          <a:p>
            <a:pPr>
              <a:lnSpc>
                <a:spcPts val="1305"/>
              </a:lnSpc>
            </a:pPr>
            <a:r>
              <a:rPr lang="en-US" sz="1050" dirty="0">
                <a:solidFill>
                  <a:srgbClr val="000000">
                    <a:alpha val="99000"/>
                  </a:srgbClr>
                </a:solidFill>
                <a:latin typeface="Aptos"/>
              </a:rPr>
              <a:t>Copyright </a:t>
            </a:r>
            <a:r>
              <a:rPr lang="en-US" sz="1050" dirty="0" err="1">
                <a:solidFill>
                  <a:srgbClr val="000000">
                    <a:alpha val="99000"/>
                  </a:srgbClr>
                </a:solidFill>
                <a:latin typeface="Aptos"/>
              </a:rPr>
              <a:t>EarthSoft</a:t>
            </a:r>
            <a:r>
              <a:rPr lang="en-US" sz="1050" dirty="0">
                <a:solidFill>
                  <a:srgbClr val="000000">
                    <a:alpha val="99000"/>
                  </a:srgbClr>
                </a:solidFill>
                <a:latin typeface="Aptos"/>
              </a:rPr>
              <a:t> Inc. 2026</a:t>
            </a:r>
            <a:endParaRPr lang="en-US" dirty="0"/>
          </a:p>
        </p:txBody>
      </p:sp>
      <p:sp>
        <p:nvSpPr>
          <p:cNvPr id="18" name="Text 3">
            <a:extLst>
              <a:ext uri="{FF2B5EF4-FFF2-40B4-BE49-F238E27FC236}">
                <a16:creationId xmlns:a16="http://schemas.microsoft.com/office/drawing/2014/main" id="{946A6E2A-747E-99F8-47C8-F6B3FA43BE53}"/>
              </a:ext>
            </a:extLst>
          </p:cNvPr>
          <p:cNvSpPr/>
          <p:nvPr/>
        </p:nvSpPr>
        <p:spPr>
          <a:xfrm>
            <a:off x="7183599" y="4738688"/>
            <a:ext cx="1503202" cy="176213"/>
          </a:xfrm>
          <a:prstGeom prst="rect">
            <a:avLst/>
          </a:prstGeom>
          <a:noFill/>
          <a:ln/>
        </p:spPr>
        <p:txBody>
          <a:bodyPr wrap="square" lIns="0" tIns="0" rIns="0" bIns="0" rtlCol="0" anchor="t"/>
          <a:lstStyle/>
          <a:p>
            <a:pPr marL="0" indent="0" algn="r">
              <a:lnSpc>
                <a:spcPts val="1305"/>
              </a:lnSpc>
              <a:buNone/>
            </a:pPr>
            <a:r>
              <a:rPr lang="en-US" sz="1050">
                <a:solidFill>
                  <a:srgbClr val="000000">
                    <a:alpha val="99000"/>
                  </a:srgbClr>
                </a:solidFill>
                <a:latin typeface="Aptos"/>
              </a:rPr>
              <a:t>earthsoft.com</a:t>
            </a:r>
            <a:endParaRPr lang="en-US" sz="1069"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1EA04-9CC9-F15C-A146-152EC242F9A9}"/>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45933234-363A-F22F-2BAC-55E1D308F6C2}"/>
              </a:ext>
            </a:extLst>
          </p:cNvPr>
          <p:cNvSpPr/>
          <p:nvPr/>
        </p:nvSpPr>
        <p:spPr>
          <a:xfrm>
            <a:off x="461963" y="500063"/>
            <a:ext cx="4555864" cy="304800"/>
          </a:xfrm>
          <a:prstGeom prst="rect">
            <a:avLst/>
          </a:prstGeom>
          <a:noFill/>
          <a:ln/>
        </p:spPr>
        <p:txBody>
          <a:bodyPr wrap="square" lIns="0" tIns="0" rIns="0" bIns="0" rtlCol="0" anchor="t"/>
          <a:lstStyle/>
          <a:p>
            <a:pPr marL="0" indent="0" algn="l">
              <a:lnSpc>
                <a:spcPts val="2280"/>
              </a:lnSpc>
              <a:buNone/>
            </a:pPr>
            <a:r>
              <a:rPr lang="en-US" sz="2280" b="1" dirty="0">
                <a:solidFill>
                  <a:srgbClr val="034F86">
                    <a:alpha val="99000"/>
                  </a:srgbClr>
                </a:solidFill>
                <a:latin typeface="Aptos" pitchFamily="34" charset="0"/>
                <a:ea typeface="Aptos" pitchFamily="34" charset="-122"/>
                <a:cs typeface="Aptos" pitchFamily="34" charset="-120"/>
              </a:rPr>
              <a:t>A cautionary tale…​</a:t>
            </a:r>
            <a:endParaRPr lang="en-US" sz="2280" dirty="0"/>
          </a:p>
        </p:txBody>
      </p:sp>
      <p:sp>
        <p:nvSpPr>
          <p:cNvPr id="4" name="Text 1">
            <a:extLst>
              <a:ext uri="{FF2B5EF4-FFF2-40B4-BE49-F238E27FC236}">
                <a16:creationId xmlns:a16="http://schemas.microsoft.com/office/drawing/2014/main" id="{0D4A2C1B-211E-41F1-927D-A0F21F59D7B0}"/>
              </a:ext>
            </a:extLst>
          </p:cNvPr>
          <p:cNvSpPr/>
          <p:nvPr/>
        </p:nvSpPr>
        <p:spPr>
          <a:xfrm>
            <a:off x="520443" y="894042"/>
            <a:ext cx="1281113" cy="190500"/>
          </a:xfrm>
          <a:prstGeom prst="rect">
            <a:avLst/>
          </a:prstGeom>
          <a:noFill/>
          <a:ln/>
        </p:spPr>
        <p:txBody>
          <a:bodyPr wrap="square" lIns="0" tIns="0" rIns="0" bIns="0" rtlCol="0" anchor="t"/>
          <a:lstStyle/>
          <a:p>
            <a:pPr marL="0" indent="0" algn="l">
              <a:lnSpc>
                <a:spcPts val="1436"/>
              </a:lnSpc>
              <a:buNone/>
            </a:pPr>
            <a:r>
              <a:rPr lang="en-US" sz="991" b="1" dirty="0">
                <a:solidFill>
                  <a:srgbClr val="FFFFFF">
                    <a:alpha val="99000"/>
                  </a:srgbClr>
                </a:solidFill>
                <a:latin typeface="Aptos" pitchFamily="34" charset="0"/>
                <a:ea typeface="Aptos" pitchFamily="34" charset="-122"/>
                <a:cs typeface="Aptos" pitchFamily="34" charset="-120"/>
              </a:rPr>
              <a:t>FIELD TO REPORTING​</a:t>
            </a:r>
            <a:endParaRPr lang="en-US" sz="991" dirty="0"/>
          </a:p>
        </p:txBody>
      </p:sp>
      <p:sp>
        <p:nvSpPr>
          <p:cNvPr id="9" name="Text 2">
            <a:extLst>
              <a:ext uri="{FF2B5EF4-FFF2-40B4-BE49-F238E27FC236}">
                <a16:creationId xmlns:a16="http://schemas.microsoft.com/office/drawing/2014/main" id="{4FF4D753-B5A9-A01D-C59F-C96853389D7B}"/>
              </a:ext>
            </a:extLst>
          </p:cNvPr>
          <p:cNvSpPr/>
          <p:nvPr/>
        </p:nvSpPr>
        <p:spPr>
          <a:xfrm>
            <a:off x="466725" y="4738688"/>
            <a:ext cx="2293354" cy="176213"/>
          </a:xfrm>
          <a:prstGeom prst="rect">
            <a:avLst/>
          </a:prstGeom>
          <a:noFill/>
          <a:ln/>
        </p:spPr>
        <p:txBody>
          <a:bodyPr wrap="square" lIns="0" tIns="0" rIns="0" bIns="0" rtlCol="0" anchor="t"/>
          <a:lstStyle/>
          <a:p>
            <a:pPr>
              <a:lnSpc>
                <a:spcPts val="1305"/>
              </a:lnSpc>
            </a:pPr>
            <a:r>
              <a:rPr lang="en-US" sz="1050" dirty="0">
                <a:solidFill>
                  <a:srgbClr val="000000">
                    <a:alpha val="99000"/>
                  </a:srgbClr>
                </a:solidFill>
                <a:latin typeface="Aptos"/>
              </a:rPr>
              <a:t>Copyright </a:t>
            </a:r>
            <a:r>
              <a:rPr lang="en-US" sz="1050" dirty="0" err="1">
                <a:solidFill>
                  <a:srgbClr val="000000">
                    <a:alpha val="99000"/>
                  </a:srgbClr>
                </a:solidFill>
                <a:latin typeface="Aptos"/>
              </a:rPr>
              <a:t>EarthSoft</a:t>
            </a:r>
            <a:r>
              <a:rPr lang="en-US" sz="1050" dirty="0">
                <a:solidFill>
                  <a:srgbClr val="000000">
                    <a:alpha val="99000"/>
                  </a:srgbClr>
                </a:solidFill>
                <a:latin typeface="Aptos"/>
              </a:rPr>
              <a:t> Inc. 2026</a:t>
            </a:r>
            <a:endParaRPr lang="en-US" dirty="0"/>
          </a:p>
        </p:txBody>
      </p:sp>
      <p:sp>
        <p:nvSpPr>
          <p:cNvPr id="11" name="Text 3">
            <a:extLst>
              <a:ext uri="{FF2B5EF4-FFF2-40B4-BE49-F238E27FC236}">
                <a16:creationId xmlns:a16="http://schemas.microsoft.com/office/drawing/2014/main" id="{2BD1B002-A821-DFF0-357A-8218EB69315B}"/>
              </a:ext>
            </a:extLst>
          </p:cNvPr>
          <p:cNvSpPr/>
          <p:nvPr/>
        </p:nvSpPr>
        <p:spPr>
          <a:xfrm>
            <a:off x="7183599" y="4738688"/>
            <a:ext cx="1503202" cy="176213"/>
          </a:xfrm>
          <a:prstGeom prst="rect">
            <a:avLst/>
          </a:prstGeom>
          <a:noFill/>
          <a:ln/>
        </p:spPr>
        <p:txBody>
          <a:bodyPr wrap="square" lIns="0" tIns="0" rIns="0" bIns="0" rtlCol="0" anchor="t"/>
          <a:lstStyle/>
          <a:p>
            <a:pPr marL="0" indent="0" algn="r">
              <a:lnSpc>
                <a:spcPts val="1305"/>
              </a:lnSpc>
              <a:buNone/>
            </a:pPr>
            <a:r>
              <a:rPr lang="en-US" sz="1050">
                <a:solidFill>
                  <a:srgbClr val="000000">
                    <a:alpha val="99000"/>
                  </a:srgbClr>
                </a:solidFill>
                <a:latin typeface="Aptos"/>
              </a:rPr>
              <a:t>earthsoft.com</a:t>
            </a:r>
            <a:endParaRPr lang="en-US" sz="1069" dirty="0"/>
          </a:p>
        </p:txBody>
      </p:sp>
      <p:sp>
        <p:nvSpPr>
          <p:cNvPr id="5" name="Text Placeholder 2">
            <a:extLst>
              <a:ext uri="{FF2B5EF4-FFF2-40B4-BE49-F238E27FC236}">
                <a16:creationId xmlns:a16="http://schemas.microsoft.com/office/drawing/2014/main" id="{46EE27AE-4C49-A69D-EEB7-CE7014D20EAA}"/>
              </a:ext>
            </a:extLst>
          </p:cNvPr>
          <p:cNvSpPr txBox="1">
            <a:spLocks/>
          </p:cNvSpPr>
          <p:nvPr/>
        </p:nvSpPr>
        <p:spPr>
          <a:xfrm>
            <a:off x="461963" y="985782"/>
            <a:ext cx="3297237" cy="1002242"/>
          </a:xfrm>
          <a:prstGeom prst="rect">
            <a:avLst/>
          </a:prstGeom>
          <a:solidFill>
            <a:schemeClr val="bg2"/>
          </a:solidFill>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998" dirty="0">
                <a:solidFill>
                  <a:srgbClr val="000000">
                    <a:alpha val="99000"/>
                  </a:srgbClr>
                </a:solidFill>
                <a:latin typeface="Aptos" pitchFamily="34" charset="0"/>
              </a:rPr>
              <a:t>Bench scale testing to:</a:t>
            </a:r>
          </a:p>
          <a:p>
            <a:pPr marL="228600" indent="-228600">
              <a:buFont typeface="Arial" pitchFamily="34" charset="0"/>
              <a:buAutoNum type="arabicPeriod"/>
            </a:pPr>
            <a:r>
              <a:rPr lang="en-US" sz="998" dirty="0">
                <a:solidFill>
                  <a:srgbClr val="000000">
                    <a:alpha val="99000"/>
                  </a:srgbClr>
                </a:solidFill>
                <a:latin typeface="Aptos" pitchFamily="34" charset="0"/>
              </a:rPr>
              <a:t>Have the LLM ingest a report output from EQuIS.</a:t>
            </a:r>
          </a:p>
          <a:p>
            <a:pPr marL="228600" indent="-228600">
              <a:buFont typeface="Arial" pitchFamily="34" charset="0"/>
              <a:buAutoNum type="arabicPeriod"/>
            </a:pPr>
            <a:r>
              <a:rPr lang="en-US" sz="998" dirty="0">
                <a:solidFill>
                  <a:srgbClr val="000000">
                    <a:alpha val="99000"/>
                  </a:srgbClr>
                </a:solidFill>
                <a:latin typeface="Aptos" pitchFamily="34" charset="0"/>
              </a:rPr>
              <a:t>Perform statistics on that data set.</a:t>
            </a:r>
          </a:p>
          <a:p>
            <a:pPr marL="228600" indent="-228600">
              <a:buFont typeface="Arial" pitchFamily="34" charset="0"/>
              <a:buAutoNum type="arabicPeriod"/>
            </a:pPr>
            <a:r>
              <a:rPr lang="en-US" sz="998" dirty="0">
                <a:solidFill>
                  <a:srgbClr val="000000">
                    <a:alpha val="99000"/>
                  </a:srgbClr>
                </a:solidFill>
                <a:latin typeface="Aptos" pitchFamily="34" charset="0"/>
              </a:rPr>
              <a:t>Generate draft narrative language for inclusion in a monitoring report.</a:t>
            </a:r>
          </a:p>
        </p:txBody>
      </p:sp>
      <p:pic>
        <p:nvPicPr>
          <p:cNvPr id="8" name="Picture 7">
            <a:extLst>
              <a:ext uri="{FF2B5EF4-FFF2-40B4-BE49-F238E27FC236}">
                <a16:creationId xmlns:a16="http://schemas.microsoft.com/office/drawing/2014/main" id="{AF88797F-9280-D425-4A51-A410F644FB3F}"/>
              </a:ext>
            </a:extLst>
          </p:cNvPr>
          <p:cNvPicPr>
            <a:picLocks noChangeAspect="1"/>
          </p:cNvPicPr>
          <p:nvPr/>
        </p:nvPicPr>
        <p:blipFill>
          <a:blip r:embed="rId3"/>
          <a:srcRect t="21560" b="15736"/>
          <a:stretch>
            <a:fillRect/>
          </a:stretch>
        </p:blipFill>
        <p:spPr>
          <a:xfrm>
            <a:off x="461963" y="2168943"/>
            <a:ext cx="3060532" cy="1279391"/>
          </a:xfrm>
          <a:prstGeom prst="rect">
            <a:avLst/>
          </a:prstGeom>
        </p:spPr>
      </p:pic>
      <p:sp>
        <p:nvSpPr>
          <p:cNvPr id="16" name="TextBox 15">
            <a:extLst>
              <a:ext uri="{FF2B5EF4-FFF2-40B4-BE49-F238E27FC236}">
                <a16:creationId xmlns:a16="http://schemas.microsoft.com/office/drawing/2014/main" id="{1BBECD1F-E463-5EA4-438F-A88382808218}"/>
              </a:ext>
            </a:extLst>
          </p:cNvPr>
          <p:cNvSpPr txBox="1"/>
          <p:nvPr/>
        </p:nvSpPr>
        <p:spPr>
          <a:xfrm>
            <a:off x="4077547" y="247362"/>
            <a:ext cx="4951357" cy="4396075"/>
          </a:xfrm>
          <a:prstGeom prst="rect">
            <a:avLst/>
          </a:prstGeom>
          <a:noFill/>
        </p:spPr>
        <p:txBody>
          <a:bodyPr wrap="square">
            <a:spAutoFit/>
          </a:bodyPr>
          <a:lstStyle/>
          <a:p>
            <a:pPr marR="0" lvl="0" algn="l" defTabSz="914400" rtl="0" eaLnBrk="1" fontAlgn="auto" latinLnBrk="0" hangingPunct="1">
              <a:spcBef>
                <a:spcPts val="1000"/>
              </a:spcBef>
              <a:spcAft>
                <a:spcPts val="0"/>
              </a:spcAft>
              <a:buClr>
                <a:srgbClr val="034F86"/>
              </a:buClr>
              <a:buSzTx/>
              <a:tabLst/>
              <a:defRPr/>
            </a:pPr>
            <a:r>
              <a:rPr kumimoji="0" lang="en-US" sz="1100" b="0" i="0" u="none" strike="noStrike" kern="1200" cap="none" spc="0" normalizeH="0" baseline="0" noProof="0" dirty="0">
                <a:ln>
                  <a:noFill/>
                </a:ln>
                <a:solidFill>
                  <a:srgbClr val="000000">
                    <a:lumMod val="85000"/>
                    <a:lumOff val="15000"/>
                  </a:srgbClr>
                </a:solidFill>
                <a:effectLst/>
                <a:uLnTx/>
                <a:uFillTx/>
                <a:latin typeface="Aptos" panose="02110004020202020204"/>
                <a:ea typeface="+mn-ea"/>
                <a:cs typeface="+mn-cs"/>
              </a:rPr>
              <a:t>A Mann-Kendall non-parametric trend analysis with Theil-Sen slope estimation was performed on site-wide median concentrations of chlorinated volatile organic compounds (CVOCs) to evaluate long-term contaminant behavior in groundwater. Non-detect values were treated using a standard substitution method in which non-detects were assigned one-half of the associated method detection limit (MDL/2). This approach preserves relative concentration ordering and is appropriate for non-parametric trend assessment. To reduce the influence of individual well variability, results were aggregated to site-wide median concentrations for each sampling event.</a:t>
            </a:r>
          </a:p>
          <a:p>
            <a:pPr marR="0" lvl="0" algn="l" defTabSz="914400" rtl="0" eaLnBrk="1" fontAlgn="auto" latinLnBrk="0" hangingPunct="1">
              <a:spcBef>
                <a:spcPts val="1000"/>
              </a:spcBef>
              <a:spcAft>
                <a:spcPts val="0"/>
              </a:spcAft>
              <a:buClr>
                <a:srgbClr val="034F86"/>
              </a:buClr>
              <a:buSzTx/>
              <a:tabLst/>
              <a:defRPr/>
            </a:pPr>
            <a:r>
              <a:rPr kumimoji="0" lang="en-US" sz="1100" b="0" i="0" u="none" strike="noStrike" kern="1200" cap="none" spc="0" normalizeH="0" baseline="0" noProof="0" dirty="0">
                <a:ln>
                  <a:noFill/>
                </a:ln>
                <a:solidFill>
                  <a:srgbClr val="000000">
                    <a:lumMod val="85000"/>
                    <a:lumOff val="15000"/>
                  </a:srgbClr>
                </a:solidFill>
                <a:effectLst/>
                <a:uLnTx/>
                <a:uFillTx/>
                <a:latin typeface="Aptos" panose="02110004020202020204"/>
                <a:ea typeface="+mn-ea"/>
                <a:cs typeface="+mn-cs"/>
              </a:rPr>
              <a:t>The analysis indicates that </a:t>
            </a:r>
            <a:r>
              <a:rPr kumimoji="0" lang="en-US" sz="1100" b="1" i="0" u="none" strike="noStrike" kern="1200" cap="none" spc="0" normalizeH="0" baseline="0" noProof="0" dirty="0">
                <a:ln>
                  <a:noFill/>
                </a:ln>
                <a:solidFill>
                  <a:srgbClr val="000000">
                    <a:lumMod val="85000"/>
                    <a:lumOff val="15000"/>
                  </a:srgbClr>
                </a:solidFill>
                <a:effectLst/>
                <a:uLnTx/>
                <a:uFillTx/>
                <a:latin typeface="Aptos" panose="02110004020202020204"/>
                <a:ea typeface="+mn-ea"/>
                <a:cs typeface="+mn-cs"/>
              </a:rPr>
              <a:t>parent chlorinated solvent compounds are decreasing in concentration over time</a:t>
            </a:r>
            <a:r>
              <a:rPr kumimoji="0" lang="en-US" sz="1100" b="0" i="0" u="none" strike="noStrike" kern="1200" cap="none" spc="0" normalizeH="0" baseline="0" noProof="0" dirty="0">
                <a:ln>
                  <a:noFill/>
                </a:ln>
                <a:solidFill>
                  <a:srgbClr val="000000">
                    <a:lumMod val="85000"/>
                    <a:lumOff val="15000"/>
                  </a:srgbClr>
                </a:solidFill>
                <a:effectLst/>
                <a:uLnTx/>
                <a:uFillTx/>
                <a:latin typeface="Aptos" panose="02110004020202020204"/>
                <a:ea typeface="+mn-ea"/>
                <a:cs typeface="+mn-cs"/>
              </a:rPr>
              <a:t>, while </a:t>
            </a:r>
            <a:r>
              <a:rPr kumimoji="0" lang="en-US" sz="1100" b="1" i="0" u="none" strike="noStrike" kern="1200" cap="none" spc="0" normalizeH="0" baseline="0" noProof="0" dirty="0">
                <a:ln>
                  <a:noFill/>
                </a:ln>
                <a:solidFill>
                  <a:srgbClr val="000000">
                    <a:lumMod val="85000"/>
                    <a:lumOff val="15000"/>
                  </a:srgbClr>
                </a:solidFill>
                <a:effectLst/>
                <a:uLnTx/>
                <a:uFillTx/>
                <a:latin typeface="Aptos" panose="02110004020202020204"/>
                <a:ea typeface="+mn-ea"/>
                <a:cs typeface="+mn-cs"/>
              </a:rPr>
              <a:t>daughter products are increasing</a:t>
            </a:r>
            <a:r>
              <a:rPr kumimoji="0" lang="en-US" sz="1100" b="0" i="0" u="none" strike="noStrike" kern="1200" cap="none" spc="0" normalizeH="0" baseline="0" noProof="0" dirty="0">
                <a:ln>
                  <a:noFill/>
                </a:ln>
                <a:solidFill>
                  <a:srgbClr val="000000">
                    <a:lumMod val="85000"/>
                    <a:lumOff val="15000"/>
                  </a:srgbClr>
                </a:solidFill>
                <a:effectLst/>
                <a:uLnTx/>
                <a:uFillTx/>
                <a:latin typeface="Aptos" panose="02110004020202020204"/>
                <a:ea typeface="+mn-ea"/>
                <a:cs typeface="+mn-cs"/>
              </a:rPr>
              <a:t>, which is characteristic of </a:t>
            </a:r>
            <a:r>
              <a:rPr kumimoji="0" lang="en-US" sz="1100" b="1" i="0" u="none" strike="noStrike" kern="1200" cap="none" spc="0" normalizeH="0" baseline="0" noProof="0" dirty="0">
                <a:ln>
                  <a:noFill/>
                </a:ln>
                <a:solidFill>
                  <a:srgbClr val="000000">
                    <a:lumMod val="85000"/>
                    <a:lumOff val="15000"/>
                  </a:srgbClr>
                </a:solidFill>
                <a:effectLst/>
                <a:uLnTx/>
                <a:uFillTx/>
                <a:latin typeface="Aptos" panose="02110004020202020204"/>
                <a:ea typeface="+mn-ea"/>
                <a:cs typeface="+mn-cs"/>
              </a:rPr>
              <a:t>active reductive </a:t>
            </a:r>
            <a:r>
              <a:rPr kumimoji="0" lang="en-US" sz="1100" b="1" i="0" u="none" strike="noStrike" kern="1200" cap="none" spc="0" normalizeH="0" baseline="0" noProof="0" dirty="0" err="1">
                <a:ln>
                  <a:noFill/>
                </a:ln>
                <a:solidFill>
                  <a:srgbClr val="000000">
                    <a:lumMod val="85000"/>
                    <a:lumOff val="15000"/>
                  </a:srgbClr>
                </a:solidFill>
                <a:effectLst/>
                <a:uLnTx/>
                <a:uFillTx/>
                <a:latin typeface="Aptos" panose="02110004020202020204"/>
                <a:ea typeface="+mn-ea"/>
                <a:cs typeface="+mn-cs"/>
              </a:rPr>
              <a:t>dechlorination</a:t>
            </a:r>
            <a:r>
              <a:rPr kumimoji="0" lang="en-US" sz="1100" b="0" i="0" u="none" strike="noStrike" kern="1200" cap="none" spc="0" normalizeH="0" baseline="0" noProof="0" dirty="0">
                <a:ln>
                  <a:noFill/>
                </a:ln>
                <a:solidFill>
                  <a:srgbClr val="000000">
                    <a:lumMod val="85000"/>
                    <a:lumOff val="15000"/>
                  </a:srgbClr>
                </a:solidFill>
                <a:effectLst/>
                <a:uLnTx/>
                <a:uFillTx/>
                <a:latin typeface="Aptos" panose="02110004020202020204"/>
                <a:ea typeface="+mn-ea"/>
                <a:cs typeface="+mn-cs"/>
              </a:rPr>
              <a:t> </a:t>
            </a:r>
            <a:br>
              <a:rPr kumimoji="0" lang="en-US" sz="1100" b="0" i="0" u="none" strike="noStrike" kern="1200" cap="none" spc="0" normalizeH="0" baseline="0" noProof="0" dirty="0">
                <a:ln>
                  <a:noFill/>
                </a:ln>
                <a:solidFill>
                  <a:srgbClr val="000000">
                    <a:lumMod val="85000"/>
                    <a:lumOff val="15000"/>
                  </a:srgbClr>
                </a:solidFill>
                <a:effectLst/>
                <a:uLnTx/>
                <a:uFillTx/>
                <a:latin typeface="Aptos" panose="02110004020202020204"/>
                <a:ea typeface="+mn-ea"/>
                <a:cs typeface="+mn-cs"/>
              </a:rPr>
            </a:br>
            <a:r>
              <a:rPr kumimoji="0" lang="en-US" sz="1100" b="0" i="0" u="none" strike="noStrike" kern="1200" cap="none" spc="0" normalizeH="0" baseline="0" noProof="0" dirty="0">
                <a:ln>
                  <a:noFill/>
                </a:ln>
                <a:solidFill>
                  <a:srgbClr val="000000">
                    <a:lumMod val="85000"/>
                    <a:lumOff val="15000"/>
                  </a:srgbClr>
                </a:solidFill>
                <a:effectLst/>
                <a:uLnTx/>
                <a:uFillTx/>
                <a:latin typeface="Aptos" panose="02110004020202020204"/>
                <a:ea typeface="+mn-ea"/>
                <a:cs typeface="+mn-cs"/>
              </a:rPr>
              <a:t>under anaerobic aquifer conditions. </a:t>
            </a:r>
          </a:p>
          <a:p>
            <a:pPr marR="0" lvl="0" algn="l" defTabSz="914400" rtl="0" eaLnBrk="1" fontAlgn="auto" latinLnBrk="0" hangingPunct="1">
              <a:spcBef>
                <a:spcPts val="1000"/>
              </a:spcBef>
              <a:spcAft>
                <a:spcPts val="0"/>
              </a:spcAft>
              <a:buClr>
                <a:srgbClr val="034F86"/>
              </a:buClr>
              <a:buSzTx/>
              <a:tabLst/>
              <a:defRPr/>
            </a:pPr>
            <a:r>
              <a:rPr kumimoji="0" lang="en-US" sz="1100" b="0" i="0" u="none" strike="noStrike" kern="1200" cap="none" spc="0" normalizeH="0" baseline="0" noProof="0" dirty="0">
                <a:ln>
                  <a:noFill/>
                </a:ln>
                <a:solidFill>
                  <a:srgbClr val="000000">
                    <a:lumMod val="85000"/>
                    <a:lumOff val="15000"/>
                  </a:srgbClr>
                </a:solidFill>
                <a:effectLst/>
                <a:uLnTx/>
                <a:uFillTx/>
                <a:latin typeface="Aptos" panose="02110004020202020204"/>
                <a:ea typeface="+mn-ea"/>
                <a:cs typeface="+mn-cs"/>
              </a:rPr>
              <a:t>Specifically:</a:t>
            </a:r>
          </a:p>
          <a:p>
            <a:pPr marL="182880" marR="0" lvl="0" indent="-182880" algn="l" defTabSz="914400" rtl="0" eaLnBrk="1" fontAlgn="auto" latinLnBrk="0" hangingPunct="1">
              <a:spcBef>
                <a:spcPts val="600"/>
              </a:spcBef>
              <a:spcAft>
                <a:spcPts val="0"/>
              </a:spcAft>
              <a:buClr>
                <a:srgbClr val="034F86"/>
              </a:buClr>
              <a:buSzTx/>
              <a:buFont typeface="Arial" panose="020B0604020202020204" pitchFamily="34" charset="0"/>
              <a:buChar char="•"/>
              <a:tabLst/>
              <a:defRPr/>
            </a:pPr>
            <a:r>
              <a:rPr kumimoji="0" lang="en-US" sz="1100" b="1" i="0" u="none" strike="noStrike" kern="1200" cap="none" spc="0" normalizeH="0" baseline="0" noProof="0" dirty="0">
                <a:ln>
                  <a:noFill/>
                </a:ln>
                <a:solidFill>
                  <a:srgbClr val="000000">
                    <a:lumMod val="85000"/>
                    <a:lumOff val="15000"/>
                  </a:srgbClr>
                </a:solidFill>
                <a:effectLst/>
                <a:uLnTx/>
                <a:uFillTx/>
                <a:latin typeface="Aptos" panose="02110004020202020204"/>
                <a:ea typeface="+mn-ea"/>
                <a:cs typeface="+mn-cs"/>
              </a:rPr>
              <a:t>Trichloroethylene (TCE)</a:t>
            </a:r>
            <a:r>
              <a:rPr kumimoji="0" lang="en-US" sz="1100" b="0" i="0" u="none" strike="noStrike" kern="1200" cap="none" spc="0" normalizeH="0" baseline="0" noProof="0" dirty="0">
                <a:ln>
                  <a:noFill/>
                </a:ln>
                <a:solidFill>
                  <a:srgbClr val="000000">
                    <a:lumMod val="85000"/>
                    <a:lumOff val="15000"/>
                  </a:srgbClr>
                </a:solidFill>
                <a:effectLst/>
                <a:uLnTx/>
                <a:uFillTx/>
                <a:latin typeface="Aptos" panose="02110004020202020204"/>
                <a:ea typeface="+mn-ea"/>
                <a:cs typeface="+mn-cs"/>
              </a:rPr>
              <a:t> and </a:t>
            </a:r>
            <a:r>
              <a:rPr kumimoji="0" lang="en-US" sz="1100" b="1" i="0" u="none" strike="noStrike" kern="1200" cap="none" spc="0" normalizeH="0" baseline="0" noProof="0" dirty="0">
                <a:ln>
                  <a:noFill/>
                </a:ln>
                <a:solidFill>
                  <a:srgbClr val="000000">
                    <a:lumMod val="85000"/>
                    <a:lumOff val="15000"/>
                  </a:srgbClr>
                </a:solidFill>
                <a:effectLst/>
                <a:uLnTx/>
                <a:uFillTx/>
                <a:latin typeface="Aptos" panose="02110004020202020204"/>
                <a:ea typeface="+mn-ea"/>
                <a:cs typeface="+mn-cs"/>
              </a:rPr>
              <a:t>Carbon Tetrachloride</a:t>
            </a:r>
            <a:r>
              <a:rPr kumimoji="0" lang="en-US" sz="1100" b="0" i="0" u="none" strike="noStrike" kern="1200" cap="none" spc="0" normalizeH="0" baseline="0" noProof="0" dirty="0">
                <a:ln>
                  <a:noFill/>
                </a:ln>
                <a:solidFill>
                  <a:srgbClr val="000000">
                    <a:lumMod val="85000"/>
                    <a:lumOff val="15000"/>
                  </a:srgbClr>
                </a:solidFill>
                <a:effectLst/>
                <a:uLnTx/>
                <a:uFillTx/>
                <a:latin typeface="Aptos" panose="02110004020202020204"/>
                <a:ea typeface="+mn-ea"/>
                <a:cs typeface="+mn-cs"/>
              </a:rPr>
              <a:t> exhibited </a:t>
            </a:r>
            <a:r>
              <a:rPr kumimoji="0" lang="en-US" sz="1100" b="1" i="0" u="none" strike="noStrike" kern="1200" cap="none" spc="0" normalizeH="0" baseline="0" noProof="0" dirty="0">
                <a:ln>
                  <a:noFill/>
                </a:ln>
                <a:solidFill>
                  <a:srgbClr val="000000">
                    <a:lumMod val="85000"/>
                    <a:lumOff val="15000"/>
                  </a:srgbClr>
                </a:solidFill>
                <a:effectLst/>
                <a:uLnTx/>
                <a:uFillTx/>
                <a:latin typeface="Aptos" panose="02110004020202020204"/>
                <a:ea typeface="+mn-ea"/>
                <a:cs typeface="+mn-cs"/>
              </a:rPr>
              <a:t>statistically significant decreasing trends</a:t>
            </a:r>
            <a:r>
              <a:rPr kumimoji="0" lang="en-US" sz="1100" b="0" i="0" u="none" strike="noStrike" kern="1200" cap="none" spc="0" normalizeH="0" baseline="0" noProof="0" dirty="0">
                <a:ln>
                  <a:noFill/>
                </a:ln>
                <a:solidFill>
                  <a:srgbClr val="000000">
                    <a:lumMod val="85000"/>
                    <a:lumOff val="15000"/>
                  </a:srgbClr>
                </a:solidFill>
                <a:effectLst/>
                <a:uLnTx/>
                <a:uFillTx/>
                <a:latin typeface="Aptos" panose="02110004020202020204"/>
                <a:ea typeface="+mn-ea"/>
                <a:cs typeface="+mn-cs"/>
              </a:rPr>
              <a:t> (Kendall Tau = -1.00; p = 0.0028), with Theil-Sen slope estimates of approximately -0.04 µg/L/day and -0.013 µg/L/day, respectively. These trends indicate ongoing natural attenuation or the effect of historical remedial actions.</a:t>
            </a:r>
          </a:p>
          <a:p>
            <a:pPr marL="182880" marR="0" lvl="0" indent="-182880" algn="l" defTabSz="914400" rtl="0" eaLnBrk="1" fontAlgn="auto" latinLnBrk="0" hangingPunct="1">
              <a:spcBef>
                <a:spcPts val="600"/>
              </a:spcBef>
              <a:spcAft>
                <a:spcPts val="0"/>
              </a:spcAft>
              <a:buClr>
                <a:srgbClr val="034F86"/>
              </a:buClr>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lumMod val="85000"/>
                    <a:lumOff val="15000"/>
                  </a:srgbClr>
                </a:solidFill>
                <a:effectLst/>
                <a:uLnTx/>
                <a:uFillTx/>
                <a:latin typeface="Aptos" panose="02110004020202020204"/>
                <a:ea typeface="+mn-ea"/>
                <a:cs typeface="+mn-cs"/>
              </a:rPr>
              <a:t>The intermediate breakdown products </a:t>
            </a:r>
            <a:r>
              <a:rPr kumimoji="0" lang="en-US" sz="1100" b="1" i="0" u="none" strike="noStrike" kern="1200" cap="none" spc="0" normalizeH="0" baseline="0" noProof="0" dirty="0">
                <a:ln>
                  <a:noFill/>
                </a:ln>
                <a:solidFill>
                  <a:srgbClr val="000000">
                    <a:lumMod val="85000"/>
                    <a:lumOff val="15000"/>
                  </a:srgbClr>
                </a:solidFill>
                <a:effectLst/>
                <a:uLnTx/>
                <a:uFillTx/>
                <a:latin typeface="Aptos" panose="02110004020202020204"/>
                <a:ea typeface="+mn-ea"/>
                <a:cs typeface="+mn-cs"/>
              </a:rPr>
              <a:t>cis-1,2-Dichloroethene (cis-DCE)</a:t>
            </a:r>
            <a:r>
              <a:rPr kumimoji="0" lang="en-US" sz="1100" b="0" i="0" u="none" strike="noStrike" kern="1200" cap="none" spc="0" normalizeH="0" baseline="0" noProof="0" dirty="0">
                <a:ln>
                  <a:noFill/>
                </a:ln>
                <a:solidFill>
                  <a:srgbClr val="000000">
                    <a:lumMod val="85000"/>
                    <a:lumOff val="15000"/>
                  </a:srgbClr>
                </a:solidFill>
                <a:effectLst/>
                <a:uLnTx/>
                <a:uFillTx/>
                <a:latin typeface="Aptos" panose="02110004020202020204"/>
                <a:ea typeface="+mn-ea"/>
                <a:cs typeface="+mn-cs"/>
              </a:rPr>
              <a:t> and </a:t>
            </a:r>
            <a:r>
              <a:rPr kumimoji="0" lang="en-US" sz="1100" b="1" i="0" u="none" strike="noStrike" kern="1200" cap="none" spc="0" normalizeH="0" baseline="0" noProof="0" dirty="0">
                <a:ln>
                  <a:noFill/>
                </a:ln>
                <a:solidFill>
                  <a:srgbClr val="000000">
                    <a:lumMod val="85000"/>
                    <a:lumOff val="15000"/>
                  </a:srgbClr>
                </a:solidFill>
                <a:effectLst/>
                <a:uLnTx/>
                <a:uFillTx/>
                <a:latin typeface="Aptos" panose="02110004020202020204"/>
                <a:ea typeface="+mn-ea"/>
                <a:cs typeface="+mn-cs"/>
              </a:rPr>
              <a:t>Chloroform</a:t>
            </a:r>
            <a:r>
              <a:rPr kumimoji="0" lang="en-US" sz="1100" b="0" i="0" u="none" strike="noStrike" kern="1200" cap="none" spc="0" normalizeH="0" baseline="0" noProof="0" dirty="0">
                <a:ln>
                  <a:noFill/>
                </a:ln>
                <a:solidFill>
                  <a:srgbClr val="000000">
                    <a:lumMod val="85000"/>
                    <a:lumOff val="15000"/>
                  </a:srgbClr>
                </a:solidFill>
                <a:effectLst/>
                <a:uLnTx/>
                <a:uFillTx/>
                <a:latin typeface="Aptos" panose="02110004020202020204"/>
                <a:ea typeface="+mn-ea"/>
                <a:cs typeface="+mn-cs"/>
              </a:rPr>
              <a:t> exhibited </a:t>
            </a:r>
            <a:r>
              <a:rPr kumimoji="0" lang="en-US" sz="1100" b="1" i="0" u="none" strike="noStrike" kern="1200" cap="none" spc="0" normalizeH="0" baseline="0" noProof="0" dirty="0">
                <a:ln>
                  <a:noFill/>
                </a:ln>
                <a:solidFill>
                  <a:srgbClr val="000000">
                    <a:lumMod val="85000"/>
                    <a:lumOff val="15000"/>
                  </a:srgbClr>
                </a:solidFill>
                <a:effectLst/>
                <a:uLnTx/>
                <a:uFillTx/>
                <a:latin typeface="Aptos" panose="02110004020202020204"/>
                <a:ea typeface="+mn-ea"/>
                <a:cs typeface="+mn-cs"/>
              </a:rPr>
              <a:t>statistically significant increasing trends</a:t>
            </a:r>
            <a:r>
              <a:rPr kumimoji="0" lang="en-US" sz="1100" b="0" i="0" u="none" strike="noStrike" kern="1200" cap="none" spc="0" normalizeH="0" baseline="0" noProof="0" dirty="0">
                <a:ln>
                  <a:noFill/>
                </a:ln>
                <a:solidFill>
                  <a:srgbClr val="000000">
                    <a:lumMod val="85000"/>
                    <a:lumOff val="15000"/>
                  </a:srgbClr>
                </a:solidFill>
                <a:effectLst/>
                <a:uLnTx/>
                <a:uFillTx/>
                <a:latin typeface="Aptos" panose="02110004020202020204"/>
                <a:ea typeface="+mn-ea"/>
                <a:cs typeface="+mn-cs"/>
              </a:rPr>
              <a:t> (Kendall Tau = +1.00; p = 0.0028), consistent with expected transformation pathways during reductive </a:t>
            </a:r>
            <a:r>
              <a:rPr kumimoji="0" lang="en-US" sz="1100" b="0" i="0" u="none" strike="noStrike" kern="1200" cap="none" spc="0" normalizeH="0" baseline="0" noProof="0" dirty="0" err="1">
                <a:ln>
                  <a:noFill/>
                </a:ln>
                <a:solidFill>
                  <a:srgbClr val="000000">
                    <a:lumMod val="85000"/>
                    <a:lumOff val="15000"/>
                  </a:srgbClr>
                </a:solidFill>
                <a:effectLst/>
                <a:uLnTx/>
                <a:uFillTx/>
                <a:latin typeface="Aptos" panose="02110004020202020204"/>
                <a:ea typeface="+mn-ea"/>
                <a:cs typeface="+mn-cs"/>
              </a:rPr>
              <a:t>dechlorination</a:t>
            </a:r>
            <a:r>
              <a:rPr kumimoji="0" lang="en-US" sz="1100" b="0" i="0" u="none" strike="noStrike" kern="1200" cap="none" spc="0" normalizeH="0" baseline="0" noProof="0" dirty="0">
                <a:ln>
                  <a:noFill/>
                </a:ln>
                <a:solidFill>
                  <a:srgbClr val="000000">
                    <a:lumMod val="85000"/>
                    <a:lumOff val="15000"/>
                  </a:srgbClr>
                </a:solidFill>
                <a:effectLst/>
                <a:uLnTx/>
                <a:uFillTx/>
                <a:latin typeface="Aptos" panose="02110004020202020204"/>
                <a:ea typeface="+mn-ea"/>
                <a:cs typeface="+mn-cs"/>
              </a:rPr>
              <a:t>.</a:t>
            </a:r>
          </a:p>
        </p:txBody>
      </p:sp>
      <p:sp>
        <p:nvSpPr>
          <p:cNvPr id="17" name="TextBox 16">
            <a:extLst>
              <a:ext uri="{FF2B5EF4-FFF2-40B4-BE49-F238E27FC236}">
                <a16:creationId xmlns:a16="http://schemas.microsoft.com/office/drawing/2014/main" id="{76AA73DF-EAB1-1330-D49B-0A5B22D8D680}"/>
              </a:ext>
            </a:extLst>
          </p:cNvPr>
          <p:cNvSpPr txBox="1"/>
          <p:nvPr/>
        </p:nvSpPr>
        <p:spPr>
          <a:xfrm>
            <a:off x="466725" y="3629253"/>
            <a:ext cx="3292475" cy="923330"/>
          </a:xfrm>
          <a:prstGeom prst="rect">
            <a:avLst/>
          </a:prstGeom>
          <a:solidFill>
            <a:schemeClr val="bg2">
              <a:lumMod val="90000"/>
            </a:schemeClr>
          </a:solidFill>
        </p:spPr>
        <p:txBody>
          <a:bodyPr wrap="square" rtlCol="0">
            <a:spAutoFit/>
          </a:bodyPr>
          <a:lstStyle/>
          <a:p>
            <a:r>
              <a:rPr lang="en-US" i="1" dirty="0">
                <a:latin typeface="Aptos" panose="020B0004020202020204" pitchFamily="34" charset="0"/>
              </a:rPr>
              <a:t>“</a:t>
            </a:r>
            <a:r>
              <a:rPr lang="en-US" i="1" dirty="0" err="1">
                <a:latin typeface="Aptos" panose="020B0004020202020204" pitchFamily="34" charset="0"/>
              </a:rPr>
              <a:t>doveryay</a:t>
            </a:r>
            <a:r>
              <a:rPr lang="en-US" i="1" dirty="0">
                <a:latin typeface="Aptos" panose="020B0004020202020204" pitchFamily="34" charset="0"/>
              </a:rPr>
              <a:t>, no </a:t>
            </a:r>
            <a:r>
              <a:rPr lang="en-US" i="1" dirty="0" err="1">
                <a:latin typeface="Aptos" panose="020B0004020202020204" pitchFamily="34" charset="0"/>
              </a:rPr>
              <a:t>proveryay</a:t>
            </a:r>
            <a:r>
              <a:rPr lang="en-US" i="1" dirty="0">
                <a:latin typeface="Aptos" panose="020B0004020202020204" pitchFamily="34" charset="0"/>
              </a:rPr>
              <a:t>” – Russian proverb. </a:t>
            </a:r>
            <a:r>
              <a:rPr lang="en-US" dirty="0">
                <a:latin typeface="Aptos" panose="020B0004020202020204" pitchFamily="34" charset="0"/>
              </a:rPr>
              <a:t>Translates to “trust but verify”</a:t>
            </a:r>
          </a:p>
        </p:txBody>
      </p:sp>
    </p:spTree>
    <p:extLst>
      <p:ext uri="{BB962C8B-B14F-4D97-AF65-F5344CB8AC3E}">
        <p14:creationId xmlns:p14="http://schemas.microsoft.com/office/powerpoint/2010/main" val="14615882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41261-DAA6-15A6-FB35-41AEEDD8443C}"/>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FAF42573-3748-53C2-934C-CC4032245A05}"/>
              </a:ext>
            </a:extLst>
          </p:cNvPr>
          <p:cNvSpPr/>
          <p:nvPr/>
        </p:nvSpPr>
        <p:spPr>
          <a:xfrm>
            <a:off x="461963" y="500063"/>
            <a:ext cx="6057900" cy="609600"/>
          </a:xfrm>
          <a:prstGeom prst="rect">
            <a:avLst/>
          </a:prstGeom>
          <a:noFill/>
          <a:ln/>
        </p:spPr>
        <p:txBody>
          <a:bodyPr wrap="square" lIns="0" tIns="0" rIns="0" bIns="0" rtlCol="0" anchor="t"/>
          <a:lstStyle/>
          <a:p>
            <a:pPr marL="0" indent="0" algn="l">
              <a:lnSpc>
                <a:spcPts val="2280"/>
              </a:lnSpc>
              <a:buNone/>
            </a:pPr>
            <a:r>
              <a:rPr lang="en-US" sz="2280" b="1" dirty="0">
                <a:solidFill>
                  <a:srgbClr val="034F86">
                    <a:alpha val="99000"/>
                  </a:srgbClr>
                </a:solidFill>
                <a:latin typeface="Aptos" pitchFamily="34" charset="0"/>
                <a:ea typeface="Aptos" pitchFamily="34" charset="-122"/>
                <a:cs typeface="Aptos" pitchFamily="34" charset="-120"/>
              </a:rPr>
              <a:t>Compliance &amp; audit readiness: </a:t>
            </a:r>
            <a:br>
              <a:rPr lang="en-US" sz="2280" b="1" dirty="0">
                <a:solidFill>
                  <a:srgbClr val="034F86">
                    <a:alpha val="99000"/>
                  </a:srgbClr>
                </a:solidFill>
                <a:latin typeface="Aptos" pitchFamily="34" charset="0"/>
                <a:ea typeface="Aptos" pitchFamily="34" charset="-122"/>
                <a:cs typeface="Aptos" pitchFamily="34" charset="-120"/>
              </a:rPr>
            </a:br>
            <a:r>
              <a:rPr lang="en-US" sz="2280" b="1" dirty="0">
                <a:solidFill>
                  <a:srgbClr val="034F86">
                    <a:alpha val="99000"/>
                  </a:srgbClr>
                </a:solidFill>
                <a:latin typeface="Aptos" pitchFamily="34" charset="0"/>
                <a:ea typeface="Aptos" pitchFamily="34" charset="-122"/>
                <a:cs typeface="Aptos" pitchFamily="34" charset="-120"/>
              </a:rPr>
              <a:t>evidence, traceability, defensibility​</a:t>
            </a:r>
            <a:endParaRPr lang="en-US" sz="2280" dirty="0"/>
          </a:p>
        </p:txBody>
      </p:sp>
      <p:sp>
        <p:nvSpPr>
          <p:cNvPr id="3" name="Text 1">
            <a:extLst>
              <a:ext uri="{FF2B5EF4-FFF2-40B4-BE49-F238E27FC236}">
                <a16:creationId xmlns:a16="http://schemas.microsoft.com/office/drawing/2014/main" id="{25840897-5649-1795-141D-CACC6CADBA24}"/>
              </a:ext>
            </a:extLst>
          </p:cNvPr>
          <p:cNvSpPr/>
          <p:nvPr/>
        </p:nvSpPr>
        <p:spPr>
          <a:xfrm>
            <a:off x="633413" y="1538945"/>
            <a:ext cx="862013" cy="157163"/>
          </a:xfrm>
          <a:prstGeom prst="rect">
            <a:avLst/>
          </a:prstGeom>
          <a:noFill/>
          <a:ln/>
        </p:spPr>
        <p:txBody>
          <a:bodyPr wrap="square" lIns="0" tIns="0" rIns="0" bIns="0" rtlCol="0" anchor="t"/>
          <a:lstStyle/>
          <a:p>
            <a:pPr marL="0" indent="0" algn="l">
              <a:lnSpc>
                <a:spcPts val="1446"/>
              </a:lnSpc>
              <a:buNone/>
            </a:pPr>
            <a:r>
              <a:rPr lang="en-US" sz="1200" b="1" dirty="0">
                <a:solidFill>
                  <a:srgbClr val="034F86">
                    <a:alpha val="99000"/>
                  </a:srgbClr>
                </a:solidFill>
                <a:latin typeface="Aptos" pitchFamily="34" charset="0"/>
                <a:ea typeface="Aptos" pitchFamily="34" charset="-122"/>
                <a:cs typeface="Aptos" pitchFamily="34" charset="-120"/>
              </a:rPr>
              <a:t>EVIDENCE</a:t>
            </a:r>
            <a:endParaRPr lang="en-US" sz="1200" dirty="0"/>
          </a:p>
        </p:txBody>
      </p:sp>
      <p:sp>
        <p:nvSpPr>
          <p:cNvPr id="4" name="Text 2">
            <a:extLst>
              <a:ext uri="{FF2B5EF4-FFF2-40B4-BE49-F238E27FC236}">
                <a16:creationId xmlns:a16="http://schemas.microsoft.com/office/drawing/2014/main" id="{86290C9C-93A3-5FA1-EAB7-01E6629C5D9E}"/>
              </a:ext>
            </a:extLst>
          </p:cNvPr>
          <p:cNvSpPr/>
          <p:nvPr/>
        </p:nvSpPr>
        <p:spPr>
          <a:xfrm>
            <a:off x="633414" y="1767545"/>
            <a:ext cx="2820986" cy="1042988"/>
          </a:xfrm>
          <a:prstGeom prst="rect">
            <a:avLst/>
          </a:prstGeom>
          <a:noFill/>
          <a:ln/>
        </p:spPr>
        <p:txBody>
          <a:bodyPr wrap="square" lIns="0" tIns="0" rIns="0" bIns="0" rtlCol="0" anchor="t"/>
          <a:lstStyle/>
          <a:p>
            <a:pPr marL="0" indent="0" algn="l">
              <a:lnSpc>
                <a:spcPts val="1197"/>
              </a:lnSpc>
              <a:spcBef>
                <a:spcPts val="800"/>
              </a:spcBef>
              <a:buNone/>
            </a:pPr>
            <a:r>
              <a:rPr lang="en-US" sz="1000" b="1" dirty="0">
                <a:solidFill>
                  <a:srgbClr val="000000">
                    <a:alpha val="99000"/>
                  </a:srgbClr>
                </a:solidFill>
                <a:latin typeface="Aptos" panose="020B0004020202020204" pitchFamily="34" charset="0"/>
                <a:ea typeface="Aptos" pitchFamily="34" charset="-122"/>
                <a:cs typeface="Aptos" pitchFamily="34" charset="-120"/>
              </a:rPr>
              <a:t>Data intake &amp; validation:</a:t>
            </a:r>
            <a:r>
              <a:rPr lang="en-US" sz="1000" dirty="0">
                <a:solidFill>
                  <a:srgbClr val="000000">
                    <a:alpha val="99000"/>
                  </a:srgbClr>
                </a:solidFill>
                <a:latin typeface="Aptos" panose="020B0004020202020204" pitchFamily="34" charset="0"/>
                <a:ea typeface="Aptos" pitchFamily="34" charset="-122"/>
                <a:cs typeface="Aptos" pitchFamily="34" charset="-120"/>
              </a:rPr>
              <a:t> Log received records/packages, when/by whom; file hashes, load lineage; persist rule set/version, failures, corrections, accepted output with exception notes.​</a:t>
            </a:r>
            <a:endParaRPr lang="en-US" sz="1000" dirty="0">
              <a:latin typeface="Aptos" panose="020B0004020202020204" pitchFamily="34" charset="0"/>
            </a:endParaRPr>
          </a:p>
          <a:p>
            <a:pPr marL="0" indent="0" algn="l">
              <a:lnSpc>
                <a:spcPts val="1197"/>
              </a:lnSpc>
              <a:spcBef>
                <a:spcPts val="800"/>
              </a:spcBef>
              <a:buNone/>
            </a:pPr>
            <a:r>
              <a:rPr lang="en-US" sz="1000" b="1" dirty="0">
                <a:solidFill>
                  <a:srgbClr val="000000">
                    <a:alpha val="99000"/>
                  </a:srgbClr>
                </a:solidFill>
                <a:latin typeface="Aptos" panose="020B0004020202020204" pitchFamily="34" charset="0"/>
                <a:ea typeface="Aptos" pitchFamily="34" charset="-122"/>
                <a:cs typeface="Aptos" pitchFamily="34" charset="-120"/>
              </a:rPr>
              <a:t>Approval:</a:t>
            </a:r>
            <a:r>
              <a:rPr lang="en-US" sz="1000" dirty="0">
                <a:solidFill>
                  <a:srgbClr val="000000">
                    <a:alpha val="99000"/>
                  </a:srgbClr>
                </a:solidFill>
                <a:latin typeface="Aptos" panose="020B0004020202020204" pitchFamily="34" charset="0"/>
                <a:ea typeface="Aptos" pitchFamily="34" charset="-122"/>
                <a:cs typeface="Aptos" pitchFamily="34" charset="-120"/>
              </a:rPr>
              <a:t> Capture reviewer, approval time, criteria; store rationale, links to supporting records.​</a:t>
            </a:r>
            <a:endParaRPr lang="en-US" sz="1000" dirty="0">
              <a:latin typeface="Aptos" panose="020B0004020202020204" pitchFamily="34" charset="0"/>
            </a:endParaRPr>
          </a:p>
        </p:txBody>
      </p:sp>
      <p:sp>
        <p:nvSpPr>
          <p:cNvPr id="5" name="Shape 3">
            <a:extLst>
              <a:ext uri="{FF2B5EF4-FFF2-40B4-BE49-F238E27FC236}">
                <a16:creationId xmlns:a16="http://schemas.microsoft.com/office/drawing/2014/main" id="{1878C239-EBA8-5585-E0FB-4FA6C7EBB2EE}"/>
              </a:ext>
            </a:extLst>
          </p:cNvPr>
          <p:cNvSpPr/>
          <p:nvPr/>
        </p:nvSpPr>
        <p:spPr>
          <a:xfrm>
            <a:off x="466725" y="1556408"/>
            <a:ext cx="133350" cy="133350"/>
          </a:xfrm>
          <a:prstGeom prst="ellipse">
            <a:avLst/>
          </a:prstGeom>
          <a:solidFill>
            <a:srgbClr val="3BB54C"/>
          </a:solidFill>
          <a:ln/>
        </p:spPr>
        <p:txBody>
          <a:bodyPr/>
          <a:lstStyle/>
          <a:p>
            <a:endParaRPr lang="en-UZ"/>
          </a:p>
        </p:txBody>
      </p:sp>
      <p:sp>
        <p:nvSpPr>
          <p:cNvPr id="6" name="Text 4">
            <a:extLst>
              <a:ext uri="{FF2B5EF4-FFF2-40B4-BE49-F238E27FC236}">
                <a16:creationId xmlns:a16="http://schemas.microsoft.com/office/drawing/2014/main" id="{22B48185-2154-B0B8-4F8A-CB3D48580C90}"/>
              </a:ext>
            </a:extLst>
          </p:cNvPr>
          <p:cNvSpPr/>
          <p:nvPr/>
        </p:nvSpPr>
        <p:spPr>
          <a:xfrm>
            <a:off x="509587" y="1581595"/>
            <a:ext cx="47625" cy="100013"/>
          </a:xfrm>
          <a:prstGeom prst="rect">
            <a:avLst/>
          </a:prstGeom>
          <a:noFill/>
          <a:ln/>
        </p:spPr>
        <p:txBody>
          <a:bodyPr wrap="square" lIns="0" tIns="0" rIns="0" bIns="0" rtlCol="0" anchor="t"/>
          <a:lstStyle/>
          <a:p>
            <a:pPr marL="0" indent="0" algn="ctr">
              <a:lnSpc>
                <a:spcPts val="737"/>
              </a:lnSpc>
              <a:buNone/>
            </a:pPr>
            <a:r>
              <a:rPr lang="en-US" sz="641" b="1" dirty="0">
                <a:solidFill>
                  <a:srgbClr val="FFFFFF">
                    <a:alpha val="99000"/>
                  </a:srgbClr>
                </a:solidFill>
                <a:latin typeface="Aptos" pitchFamily="34" charset="0"/>
                <a:ea typeface="Aptos" pitchFamily="34" charset="-122"/>
                <a:cs typeface="Aptos" pitchFamily="34" charset="-120"/>
              </a:rPr>
              <a:t>1</a:t>
            </a:r>
            <a:endParaRPr lang="en-US" sz="641" dirty="0"/>
          </a:p>
        </p:txBody>
      </p:sp>
      <p:sp>
        <p:nvSpPr>
          <p:cNvPr id="7" name="Text 5">
            <a:extLst>
              <a:ext uri="{FF2B5EF4-FFF2-40B4-BE49-F238E27FC236}">
                <a16:creationId xmlns:a16="http://schemas.microsoft.com/office/drawing/2014/main" id="{78E6DF0B-4ED5-4E36-69BD-7050425BCF21}"/>
              </a:ext>
            </a:extLst>
          </p:cNvPr>
          <p:cNvSpPr/>
          <p:nvPr/>
        </p:nvSpPr>
        <p:spPr>
          <a:xfrm>
            <a:off x="633413" y="3137589"/>
            <a:ext cx="1376362" cy="195263"/>
          </a:xfrm>
          <a:prstGeom prst="rect">
            <a:avLst/>
          </a:prstGeom>
          <a:noFill/>
          <a:ln/>
        </p:spPr>
        <p:txBody>
          <a:bodyPr wrap="square" lIns="0" tIns="0" rIns="0" bIns="0" rtlCol="0" anchor="t"/>
          <a:lstStyle/>
          <a:p>
            <a:pPr marL="0" indent="0" algn="l">
              <a:lnSpc>
                <a:spcPts val="1446"/>
              </a:lnSpc>
              <a:buNone/>
            </a:pPr>
            <a:r>
              <a:rPr lang="en-US" sz="1200" b="1" dirty="0">
                <a:solidFill>
                  <a:srgbClr val="034F86">
                    <a:alpha val="99000"/>
                  </a:srgbClr>
                </a:solidFill>
                <a:latin typeface="Aptos" pitchFamily="34" charset="0"/>
                <a:ea typeface="Aptos" pitchFamily="34" charset="-122"/>
                <a:cs typeface="Aptos" pitchFamily="34" charset="-120"/>
              </a:rPr>
              <a:t>DEFENSIBILITY (AI)​</a:t>
            </a:r>
            <a:endParaRPr lang="en-US" sz="1200" dirty="0"/>
          </a:p>
        </p:txBody>
      </p:sp>
      <p:sp>
        <p:nvSpPr>
          <p:cNvPr id="8" name="Text 6">
            <a:extLst>
              <a:ext uri="{FF2B5EF4-FFF2-40B4-BE49-F238E27FC236}">
                <a16:creationId xmlns:a16="http://schemas.microsoft.com/office/drawing/2014/main" id="{EE93C62A-EEE8-8073-9022-22A9B570FA61}"/>
              </a:ext>
            </a:extLst>
          </p:cNvPr>
          <p:cNvSpPr/>
          <p:nvPr/>
        </p:nvSpPr>
        <p:spPr>
          <a:xfrm>
            <a:off x="633413" y="3366189"/>
            <a:ext cx="3109912" cy="719138"/>
          </a:xfrm>
          <a:prstGeom prst="rect">
            <a:avLst/>
          </a:prstGeom>
          <a:noFill/>
          <a:ln/>
        </p:spPr>
        <p:txBody>
          <a:bodyPr wrap="square" lIns="0" tIns="0" rIns="0" bIns="0" rtlCol="0" anchor="t"/>
          <a:lstStyle/>
          <a:p>
            <a:pPr marL="0" indent="0" algn="l">
              <a:lnSpc>
                <a:spcPts val="1197"/>
              </a:lnSpc>
              <a:spcBef>
                <a:spcPts val="800"/>
              </a:spcBef>
              <a:buNone/>
            </a:pPr>
            <a:r>
              <a:rPr lang="en-US" sz="1000" b="1" dirty="0">
                <a:solidFill>
                  <a:srgbClr val="000000">
                    <a:alpha val="99000"/>
                  </a:srgbClr>
                </a:solidFill>
                <a:latin typeface="Aptos"/>
                <a:ea typeface="Aptos" pitchFamily="34" charset="-122"/>
                <a:cs typeface="Aptos" pitchFamily="34" charset="-120"/>
              </a:rPr>
              <a:t>Boundaries:</a:t>
            </a:r>
            <a:r>
              <a:rPr lang="en-US" sz="1000" dirty="0">
                <a:solidFill>
                  <a:srgbClr val="000000">
                    <a:alpha val="99000"/>
                  </a:srgbClr>
                </a:solidFill>
                <a:latin typeface="Aptos"/>
                <a:ea typeface="Aptos" pitchFamily="34" charset="-122"/>
                <a:cs typeface="Aptos" pitchFamily="34" charset="-120"/>
              </a:rPr>
              <a:t> Specify where AI </a:t>
            </a:r>
            <a:r>
              <a:rPr lang="en-US" sz="1000">
                <a:solidFill>
                  <a:srgbClr val="000000">
                    <a:alpha val="99000"/>
                  </a:srgbClr>
                </a:solidFill>
                <a:latin typeface="Aptos"/>
                <a:ea typeface="Aptos" pitchFamily="34" charset="-122"/>
                <a:cs typeface="Aptos" pitchFamily="34" charset="-120"/>
              </a:rPr>
              <a:t>helped</a:t>
            </a:r>
            <a:r>
              <a:rPr lang="en-US" sz="1000" dirty="0">
                <a:solidFill>
                  <a:srgbClr val="000000">
                    <a:alpha val="99000"/>
                  </a:srgbClr>
                </a:solidFill>
                <a:latin typeface="Aptos"/>
                <a:ea typeface="Aptos" pitchFamily="34" charset="-122"/>
                <a:cs typeface="Aptos" pitchFamily="34" charset="-120"/>
              </a:rPr>
              <a:t> (drafting, flags, classification) and what human review occurred.​</a:t>
            </a:r>
            <a:endParaRPr lang="en-US" sz="1000" dirty="0">
              <a:latin typeface="Aptos"/>
            </a:endParaRPr>
          </a:p>
          <a:p>
            <a:pPr marL="0" indent="0" algn="l">
              <a:lnSpc>
                <a:spcPts val="1197"/>
              </a:lnSpc>
              <a:spcBef>
                <a:spcPts val="800"/>
              </a:spcBef>
              <a:buNone/>
            </a:pPr>
            <a:r>
              <a:rPr lang="en-US" sz="1000" b="1">
                <a:solidFill>
                  <a:srgbClr val="000000">
                    <a:alpha val="99000"/>
                  </a:srgbClr>
                </a:solidFill>
                <a:latin typeface="Aptos"/>
                <a:ea typeface="Aptos" pitchFamily="34" charset="-122"/>
                <a:cs typeface="Aptos" pitchFamily="34" charset="-120"/>
              </a:rPr>
              <a:t>Snapshots:</a:t>
            </a:r>
            <a:r>
              <a:rPr lang="en-US" sz="1000">
                <a:solidFill>
                  <a:srgbClr val="000000">
                    <a:alpha val="99000"/>
                  </a:srgbClr>
                </a:solidFill>
                <a:latin typeface="Aptos"/>
                <a:ea typeface="Aptos" pitchFamily="34" charset="-122"/>
                <a:cs typeface="Aptos" pitchFamily="34" charset="-120"/>
              </a:rPr>
              <a:t> Keep the exact data extract used tied to </a:t>
            </a:r>
            <a:r>
              <a:rPr lang="en-US" sz="1000" dirty="0">
                <a:solidFill>
                  <a:srgbClr val="000000">
                    <a:alpha val="99000"/>
                  </a:srgbClr>
                </a:solidFill>
                <a:latin typeface="Aptos"/>
                <a:ea typeface="Aptos" pitchFamily="34" charset="-122"/>
                <a:cs typeface="Aptos" pitchFamily="34" charset="-120"/>
              </a:rPr>
              <a:t>decisions.</a:t>
            </a:r>
            <a:endParaRPr lang="en-US" sz="1000" dirty="0">
              <a:latin typeface="Aptos"/>
            </a:endParaRPr>
          </a:p>
        </p:txBody>
      </p:sp>
      <p:sp>
        <p:nvSpPr>
          <p:cNvPr id="9" name="Shape 7">
            <a:extLst>
              <a:ext uri="{FF2B5EF4-FFF2-40B4-BE49-F238E27FC236}">
                <a16:creationId xmlns:a16="http://schemas.microsoft.com/office/drawing/2014/main" id="{06BF6CA8-5EA2-82C5-77F8-0DA6A151274D}"/>
              </a:ext>
            </a:extLst>
          </p:cNvPr>
          <p:cNvSpPr/>
          <p:nvPr/>
        </p:nvSpPr>
        <p:spPr>
          <a:xfrm>
            <a:off x="466725" y="3155052"/>
            <a:ext cx="133350" cy="133350"/>
          </a:xfrm>
          <a:prstGeom prst="ellipse">
            <a:avLst/>
          </a:prstGeom>
          <a:solidFill>
            <a:srgbClr val="3BB54C"/>
          </a:solidFill>
          <a:ln/>
        </p:spPr>
        <p:txBody>
          <a:bodyPr/>
          <a:lstStyle/>
          <a:p>
            <a:endParaRPr lang="en-UZ"/>
          </a:p>
        </p:txBody>
      </p:sp>
      <p:sp>
        <p:nvSpPr>
          <p:cNvPr id="10" name="Text 8">
            <a:extLst>
              <a:ext uri="{FF2B5EF4-FFF2-40B4-BE49-F238E27FC236}">
                <a16:creationId xmlns:a16="http://schemas.microsoft.com/office/drawing/2014/main" id="{5BA430BF-0A57-EF3C-DD1F-750EC98A898D}"/>
              </a:ext>
            </a:extLst>
          </p:cNvPr>
          <p:cNvSpPr/>
          <p:nvPr/>
        </p:nvSpPr>
        <p:spPr>
          <a:xfrm>
            <a:off x="509587" y="3180239"/>
            <a:ext cx="47625" cy="100013"/>
          </a:xfrm>
          <a:prstGeom prst="rect">
            <a:avLst/>
          </a:prstGeom>
          <a:noFill/>
          <a:ln/>
        </p:spPr>
        <p:txBody>
          <a:bodyPr wrap="square" lIns="0" tIns="0" rIns="0" bIns="0" rtlCol="0" anchor="t"/>
          <a:lstStyle/>
          <a:p>
            <a:pPr marL="0" indent="0" algn="ctr">
              <a:lnSpc>
                <a:spcPts val="737"/>
              </a:lnSpc>
              <a:buNone/>
            </a:pPr>
            <a:r>
              <a:rPr lang="en-US" sz="641" b="1" dirty="0">
                <a:solidFill>
                  <a:srgbClr val="FFFFFF">
                    <a:alpha val="99000"/>
                  </a:srgbClr>
                </a:solidFill>
                <a:latin typeface="Aptos" pitchFamily="34" charset="0"/>
                <a:ea typeface="Aptos" pitchFamily="34" charset="-122"/>
                <a:cs typeface="Aptos" pitchFamily="34" charset="-120"/>
              </a:rPr>
              <a:t>3</a:t>
            </a:r>
            <a:endParaRPr lang="en-US" sz="641" dirty="0"/>
          </a:p>
        </p:txBody>
      </p:sp>
      <p:sp>
        <p:nvSpPr>
          <p:cNvPr id="12" name="Text 10">
            <a:extLst>
              <a:ext uri="{FF2B5EF4-FFF2-40B4-BE49-F238E27FC236}">
                <a16:creationId xmlns:a16="http://schemas.microsoft.com/office/drawing/2014/main" id="{4426E791-C95E-AE6C-BC3D-2D09469F6E40}"/>
              </a:ext>
            </a:extLst>
          </p:cNvPr>
          <p:cNvSpPr/>
          <p:nvPr/>
        </p:nvSpPr>
        <p:spPr>
          <a:xfrm>
            <a:off x="633413" y="4207478"/>
            <a:ext cx="2922587" cy="433505"/>
          </a:xfrm>
          <a:prstGeom prst="rect">
            <a:avLst/>
          </a:prstGeom>
          <a:noFill/>
          <a:ln/>
        </p:spPr>
        <p:txBody>
          <a:bodyPr wrap="square" lIns="0" tIns="0" rIns="0" bIns="0" rtlCol="0" anchor="t"/>
          <a:lstStyle/>
          <a:p>
            <a:pPr marL="0" indent="0" algn="l">
              <a:lnSpc>
                <a:spcPts val="1197"/>
              </a:lnSpc>
              <a:spcBef>
                <a:spcPts val="800"/>
              </a:spcBef>
              <a:buNone/>
            </a:pPr>
            <a:r>
              <a:rPr lang="en-US" sz="1000" b="1" dirty="0">
                <a:solidFill>
                  <a:srgbClr val="000000">
                    <a:alpha val="99000"/>
                  </a:srgbClr>
                </a:solidFill>
                <a:latin typeface="Aptos" panose="020B0004020202020204" pitchFamily="34" charset="0"/>
                <a:ea typeface="Aptos" pitchFamily="34" charset="-122"/>
                <a:cs typeface="Aptos" pitchFamily="34" charset="-120"/>
              </a:rPr>
              <a:t>Disclosures: </a:t>
            </a:r>
            <a:r>
              <a:rPr lang="en-US" sz="1000" dirty="0">
                <a:solidFill>
                  <a:srgbClr val="000000">
                    <a:alpha val="99000"/>
                  </a:srgbClr>
                </a:solidFill>
                <a:latin typeface="Aptos" panose="020B0004020202020204" pitchFamily="34" charset="0"/>
                <a:ea typeface="Aptos" pitchFamily="34" charset="-122"/>
                <a:cs typeface="Aptos" pitchFamily="34" charset="-120"/>
              </a:rPr>
              <a:t>Ensure AI narratives trace to data and do not expose restricted information.</a:t>
            </a:r>
            <a:endParaRPr lang="en-US" sz="1000" dirty="0">
              <a:latin typeface="Aptos" panose="020B0004020202020204" pitchFamily="34" charset="0"/>
            </a:endParaRPr>
          </a:p>
        </p:txBody>
      </p:sp>
      <p:sp>
        <p:nvSpPr>
          <p:cNvPr id="15" name="Text 13">
            <a:extLst>
              <a:ext uri="{FF2B5EF4-FFF2-40B4-BE49-F238E27FC236}">
                <a16:creationId xmlns:a16="http://schemas.microsoft.com/office/drawing/2014/main" id="{7AA32A7D-73A8-1C8D-D6DD-036B6F077E92}"/>
              </a:ext>
            </a:extLst>
          </p:cNvPr>
          <p:cNvSpPr/>
          <p:nvPr/>
        </p:nvSpPr>
        <p:spPr>
          <a:xfrm>
            <a:off x="4124536" y="1538945"/>
            <a:ext cx="1162051" cy="195263"/>
          </a:xfrm>
          <a:prstGeom prst="rect">
            <a:avLst/>
          </a:prstGeom>
          <a:noFill/>
          <a:ln/>
        </p:spPr>
        <p:txBody>
          <a:bodyPr wrap="square" lIns="0" tIns="0" rIns="0" bIns="0" rtlCol="0" anchor="t"/>
          <a:lstStyle/>
          <a:p>
            <a:pPr marL="0" indent="0" algn="l">
              <a:lnSpc>
                <a:spcPts val="1446"/>
              </a:lnSpc>
              <a:buNone/>
            </a:pPr>
            <a:r>
              <a:rPr lang="en-US" sz="1200" b="1" dirty="0">
                <a:solidFill>
                  <a:srgbClr val="034F86">
                    <a:alpha val="99000"/>
                  </a:srgbClr>
                </a:solidFill>
                <a:latin typeface="Aptos" pitchFamily="34" charset="0"/>
                <a:ea typeface="Aptos" pitchFamily="34" charset="-122"/>
                <a:cs typeface="Aptos" pitchFamily="34" charset="-120"/>
              </a:rPr>
              <a:t>TRACEABILITY​</a:t>
            </a:r>
            <a:endParaRPr lang="en-US" sz="1200" dirty="0"/>
          </a:p>
        </p:txBody>
      </p:sp>
      <p:sp>
        <p:nvSpPr>
          <p:cNvPr id="16" name="Text 14">
            <a:extLst>
              <a:ext uri="{FF2B5EF4-FFF2-40B4-BE49-F238E27FC236}">
                <a16:creationId xmlns:a16="http://schemas.microsoft.com/office/drawing/2014/main" id="{E849AE73-FEB5-C9D6-543B-2EF64FE2A6C6}"/>
              </a:ext>
            </a:extLst>
          </p:cNvPr>
          <p:cNvSpPr/>
          <p:nvPr/>
        </p:nvSpPr>
        <p:spPr>
          <a:xfrm>
            <a:off x="4124536" y="1767545"/>
            <a:ext cx="2486130" cy="1383619"/>
          </a:xfrm>
          <a:prstGeom prst="rect">
            <a:avLst/>
          </a:prstGeom>
          <a:noFill/>
          <a:ln/>
        </p:spPr>
        <p:txBody>
          <a:bodyPr wrap="square" lIns="0" tIns="0" rIns="0" bIns="0" rtlCol="0" anchor="t"/>
          <a:lstStyle/>
          <a:p>
            <a:pPr marL="0" indent="0" algn="l">
              <a:lnSpc>
                <a:spcPts val="1197"/>
              </a:lnSpc>
              <a:spcBef>
                <a:spcPts val="800"/>
              </a:spcBef>
              <a:buNone/>
            </a:pPr>
            <a:r>
              <a:rPr lang="en-US" sz="1000" b="1" dirty="0">
                <a:solidFill>
                  <a:srgbClr val="000000">
                    <a:alpha val="99000"/>
                  </a:srgbClr>
                </a:solidFill>
                <a:latin typeface="Aptos" panose="020B0004020202020204" pitchFamily="34" charset="0"/>
                <a:ea typeface="Aptos" pitchFamily="34" charset="-122"/>
                <a:cs typeface="Aptos" pitchFamily="34" charset="-120"/>
              </a:rPr>
              <a:t>Lineage:</a:t>
            </a:r>
            <a:r>
              <a:rPr lang="en-US" sz="1000" dirty="0">
                <a:solidFill>
                  <a:srgbClr val="000000">
                    <a:alpha val="99000"/>
                  </a:srgbClr>
                </a:solidFill>
                <a:latin typeface="Aptos" panose="020B0004020202020204" pitchFamily="34" charset="0"/>
                <a:ea typeface="Aptos" pitchFamily="34" charset="-122"/>
                <a:cs typeface="Aptos" pitchFamily="34" charset="-120"/>
              </a:rPr>
              <a:t> Link each reported value to source records and transformation steps.​</a:t>
            </a:r>
            <a:endParaRPr lang="en-US" sz="1000" dirty="0">
              <a:latin typeface="Aptos" panose="020B0004020202020204" pitchFamily="34" charset="0"/>
            </a:endParaRPr>
          </a:p>
          <a:p>
            <a:pPr marL="0" indent="0" algn="l">
              <a:lnSpc>
                <a:spcPts val="1197"/>
              </a:lnSpc>
              <a:spcBef>
                <a:spcPts val="800"/>
              </a:spcBef>
              <a:buNone/>
            </a:pPr>
            <a:r>
              <a:rPr lang="en-US" sz="1000" b="1" dirty="0">
                <a:solidFill>
                  <a:srgbClr val="000000">
                    <a:alpha val="99000"/>
                  </a:srgbClr>
                </a:solidFill>
                <a:latin typeface="Aptos" panose="020B0004020202020204" pitchFamily="34" charset="0"/>
                <a:ea typeface="Aptos" pitchFamily="34" charset="-122"/>
                <a:cs typeface="Aptos" pitchFamily="34" charset="-120"/>
              </a:rPr>
              <a:t>Reference data:</a:t>
            </a:r>
            <a:r>
              <a:rPr lang="en-US" sz="1000" dirty="0">
                <a:solidFill>
                  <a:srgbClr val="000000">
                    <a:alpha val="99000"/>
                  </a:srgbClr>
                </a:solidFill>
                <a:latin typeface="Aptos" panose="020B0004020202020204" pitchFamily="34" charset="0"/>
                <a:ea typeface="Aptos" pitchFamily="34" charset="-122"/>
                <a:cs typeface="Aptos" pitchFamily="34" charset="-120"/>
              </a:rPr>
              <a:t> Show which units/analytes/locations version was effective at time of calculation.​</a:t>
            </a:r>
            <a:endParaRPr lang="en-US" sz="1000" dirty="0">
              <a:latin typeface="Aptos" panose="020B0004020202020204" pitchFamily="34" charset="0"/>
            </a:endParaRPr>
          </a:p>
          <a:p>
            <a:pPr marL="0" indent="0" algn="l">
              <a:lnSpc>
                <a:spcPts val="1197"/>
              </a:lnSpc>
              <a:spcBef>
                <a:spcPts val="800"/>
              </a:spcBef>
              <a:buNone/>
            </a:pPr>
            <a:r>
              <a:rPr lang="en-US" sz="1000" b="1">
                <a:solidFill>
                  <a:srgbClr val="000000">
                    <a:alpha val="99000"/>
                  </a:srgbClr>
                </a:solidFill>
                <a:latin typeface="Aptos"/>
                <a:ea typeface="Aptos" pitchFamily="34" charset="-122"/>
                <a:cs typeface="Aptos" pitchFamily="34" charset="-120"/>
              </a:rPr>
              <a:t>Change history:</a:t>
            </a:r>
            <a:r>
              <a:rPr lang="en-US" sz="1000">
                <a:solidFill>
                  <a:srgbClr val="000000">
                    <a:alpha val="99000"/>
                  </a:srgbClr>
                </a:solidFill>
                <a:latin typeface="Aptos"/>
                <a:ea typeface="Aptos" pitchFamily="34" charset="-122"/>
                <a:cs typeface="Aptos" pitchFamily="34" charset="-120"/>
              </a:rPr>
              <a:t> Show who changed a </a:t>
            </a:r>
            <a:r>
              <a:rPr lang="en-US" sz="1000" dirty="0">
                <a:solidFill>
                  <a:srgbClr val="000000">
                    <a:alpha val="99000"/>
                  </a:srgbClr>
                </a:solidFill>
                <a:latin typeface="Aptos"/>
                <a:ea typeface="Aptos" pitchFamily="34" charset="-122"/>
                <a:cs typeface="Aptos" pitchFamily="34" charset="-120"/>
              </a:rPr>
              <a:t>record, when, why, and the before/after values.</a:t>
            </a:r>
            <a:endParaRPr lang="en-US" sz="1000" dirty="0">
              <a:latin typeface="Aptos"/>
            </a:endParaRPr>
          </a:p>
        </p:txBody>
      </p:sp>
      <p:sp>
        <p:nvSpPr>
          <p:cNvPr id="17" name="Shape 15">
            <a:extLst>
              <a:ext uri="{FF2B5EF4-FFF2-40B4-BE49-F238E27FC236}">
                <a16:creationId xmlns:a16="http://schemas.microsoft.com/office/drawing/2014/main" id="{C9588F47-B53C-997C-50AD-6B42716FB95D}"/>
              </a:ext>
            </a:extLst>
          </p:cNvPr>
          <p:cNvSpPr/>
          <p:nvPr/>
        </p:nvSpPr>
        <p:spPr>
          <a:xfrm>
            <a:off x="3957849" y="1556408"/>
            <a:ext cx="133350" cy="133350"/>
          </a:xfrm>
          <a:prstGeom prst="ellipse">
            <a:avLst/>
          </a:prstGeom>
          <a:solidFill>
            <a:srgbClr val="3BB54C"/>
          </a:solidFill>
          <a:ln/>
        </p:spPr>
        <p:txBody>
          <a:bodyPr/>
          <a:lstStyle/>
          <a:p>
            <a:endParaRPr lang="en-UZ"/>
          </a:p>
        </p:txBody>
      </p:sp>
      <p:sp>
        <p:nvSpPr>
          <p:cNvPr id="18" name="Text 16">
            <a:extLst>
              <a:ext uri="{FF2B5EF4-FFF2-40B4-BE49-F238E27FC236}">
                <a16:creationId xmlns:a16="http://schemas.microsoft.com/office/drawing/2014/main" id="{6751F63C-415D-53E0-1759-0D3B0B7B7B92}"/>
              </a:ext>
            </a:extLst>
          </p:cNvPr>
          <p:cNvSpPr/>
          <p:nvPr/>
        </p:nvSpPr>
        <p:spPr>
          <a:xfrm>
            <a:off x="4000711" y="1576832"/>
            <a:ext cx="47625" cy="100013"/>
          </a:xfrm>
          <a:prstGeom prst="rect">
            <a:avLst/>
          </a:prstGeom>
          <a:noFill/>
          <a:ln/>
        </p:spPr>
        <p:txBody>
          <a:bodyPr wrap="square" lIns="0" tIns="0" rIns="0" bIns="0" rtlCol="0" anchor="t"/>
          <a:lstStyle/>
          <a:p>
            <a:pPr marL="0" indent="0" algn="ctr">
              <a:lnSpc>
                <a:spcPts val="737"/>
              </a:lnSpc>
              <a:buNone/>
            </a:pPr>
            <a:r>
              <a:rPr lang="en-US" sz="641" b="1" dirty="0">
                <a:solidFill>
                  <a:srgbClr val="FFFFFF">
                    <a:alpha val="99000"/>
                  </a:srgbClr>
                </a:solidFill>
                <a:latin typeface="Aptos" pitchFamily="34" charset="0"/>
                <a:ea typeface="Aptos" pitchFamily="34" charset="-122"/>
                <a:cs typeface="Aptos" pitchFamily="34" charset="-120"/>
              </a:rPr>
              <a:t>2</a:t>
            </a:r>
            <a:endParaRPr lang="en-US" sz="641" dirty="0"/>
          </a:p>
        </p:txBody>
      </p:sp>
      <p:pic>
        <p:nvPicPr>
          <p:cNvPr id="20" name="Image 0" descr="preencoded.png">
            <a:extLst>
              <a:ext uri="{FF2B5EF4-FFF2-40B4-BE49-F238E27FC236}">
                <a16:creationId xmlns:a16="http://schemas.microsoft.com/office/drawing/2014/main" id="{5F920B0A-1861-184C-6988-C4EC20A75DF7}"/>
              </a:ext>
            </a:extLst>
          </p:cNvPr>
          <p:cNvPicPr>
            <a:picLocks noChangeAspect="1"/>
          </p:cNvPicPr>
          <p:nvPr/>
        </p:nvPicPr>
        <p:blipFill>
          <a:blip r:embed="rId3"/>
          <a:srcRect/>
          <a:stretch/>
        </p:blipFill>
        <p:spPr>
          <a:xfrm>
            <a:off x="7000980" y="1504950"/>
            <a:ext cx="1814513" cy="2667000"/>
          </a:xfrm>
          <a:prstGeom prst="rect">
            <a:avLst/>
          </a:prstGeom>
        </p:spPr>
      </p:pic>
      <p:pic>
        <p:nvPicPr>
          <p:cNvPr id="21" name="Image 1" descr="preencoded.png">
            <a:extLst>
              <a:ext uri="{FF2B5EF4-FFF2-40B4-BE49-F238E27FC236}">
                <a16:creationId xmlns:a16="http://schemas.microsoft.com/office/drawing/2014/main" id="{8FF79D19-1DD1-48F4-BA3D-4FF938C13717}"/>
              </a:ext>
            </a:extLst>
          </p:cNvPr>
          <p:cNvPicPr>
            <a:picLocks noChangeAspect="1"/>
          </p:cNvPicPr>
          <p:nvPr/>
        </p:nvPicPr>
        <p:blipFill>
          <a:blip r:embed="rId4"/>
          <a:srcRect/>
          <a:stretch/>
        </p:blipFill>
        <p:spPr>
          <a:xfrm>
            <a:off x="7048605" y="2905125"/>
            <a:ext cx="1728788" cy="1233488"/>
          </a:xfrm>
          <a:prstGeom prst="rect">
            <a:avLst/>
          </a:prstGeom>
        </p:spPr>
      </p:pic>
      <p:sp>
        <p:nvSpPr>
          <p:cNvPr id="23" name="Text 19">
            <a:extLst>
              <a:ext uri="{FF2B5EF4-FFF2-40B4-BE49-F238E27FC236}">
                <a16:creationId xmlns:a16="http://schemas.microsoft.com/office/drawing/2014/main" id="{7420674D-FE8B-09D8-174E-AF6883AC2A6C}"/>
              </a:ext>
            </a:extLst>
          </p:cNvPr>
          <p:cNvSpPr/>
          <p:nvPr/>
        </p:nvSpPr>
        <p:spPr>
          <a:xfrm>
            <a:off x="7134330" y="1581150"/>
            <a:ext cx="985838" cy="195263"/>
          </a:xfrm>
          <a:prstGeom prst="rect">
            <a:avLst/>
          </a:prstGeom>
          <a:noFill/>
          <a:ln/>
        </p:spPr>
        <p:txBody>
          <a:bodyPr wrap="square" lIns="0" tIns="0" rIns="0" bIns="0" rtlCol="0" anchor="t"/>
          <a:lstStyle/>
          <a:p>
            <a:pPr marL="0" indent="0" algn="l">
              <a:lnSpc>
                <a:spcPts val="1446"/>
              </a:lnSpc>
              <a:buNone/>
            </a:pPr>
            <a:r>
              <a:rPr lang="en-US" sz="998" b="1" dirty="0">
                <a:solidFill>
                  <a:srgbClr val="FFFFFF">
                    <a:alpha val="99000"/>
                  </a:srgbClr>
                </a:solidFill>
                <a:latin typeface="Aptos" pitchFamily="34" charset="0"/>
                <a:ea typeface="Aptos" pitchFamily="34" charset="-122"/>
                <a:cs typeface="Aptos" pitchFamily="34" charset="-120"/>
              </a:rPr>
              <a:t>AUDIT PACKAGE​</a:t>
            </a:r>
            <a:endParaRPr lang="en-US" sz="998" dirty="0"/>
          </a:p>
        </p:txBody>
      </p:sp>
      <p:sp>
        <p:nvSpPr>
          <p:cNvPr id="24" name="Text 20">
            <a:extLst>
              <a:ext uri="{FF2B5EF4-FFF2-40B4-BE49-F238E27FC236}">
                <a16:creationId xmlns:a16="http://schemas.microsoft.com/office/drawing/2014/main" id="{8F025688-A953-B0F7-A648-90B4FCB0DD11}"/>
              </a:ext>
            </a:extLst>
          </p:cNvPr>
          <p:cNvSpPr/>
          <p:nvPr/>
        </p:nvSpPr>
        <p:spPr>
          <a:xfrm>
            <a:off x="7134330" y="1809750"/>
            <a:ext cx="1462088" cy="971550"/>
          </a:xfrm>
          <a:prstGeom prst="rect">
            <a:avLst/>
          </a:prstGeom>
          <a:noFill/>
          <a:ln/>
        </p:spPr>
        <p:txBody>
          <a:bodyPr wrap="square" lIns="0" tIns="0" rIns="0" bIns="0" rtlCol="0" anchor="t"/>
          <a:lstStyle/>
          <a:p>
            <a:pPr marL="0" indent="0" algn="l">
              <a:lnSpc>
                <a:spcPts val="1197"/>
              </a:lnSpc>
              <a:buNone/>
            </a:pPr>
            <a:r>
              <a:rPr lang="en-US" sz="855" dirty="0">
                <a:solidFill>
                  <a:srgbClr val="FFFFFF">
                    <a:alpha val="99000"/>
                  </a:srgbClr>
                </a:solidFill>
                <a:latin typeface="Aptos" pitchFamily="34" charset="0"/>
                <a:ea typeface="Aptos" pitchFamily="34" charset="-122"/>
                <a:cs typeface="Aptos" pitchFamily="34" charset="-120"/>
              </a:rPr>
              <a:t>Bundle evidence exports, lineage views, and approval logs into a time-stamped package auditors can replay without manual reconstruction.​</a:t>
            </a:r>
            <a:endParaRPr lang="en-US" sz="855" dirty="0"/>
          </a:p>
        </p:txBody>
      </p:sp>
      <p:sp>
        <p:nvSpPr>
          <p:cNvPr id="26" name="Text 2">
            <a:extLst>
              <a:ext uri="{FF2B5EF4-FFF2-40B4-BE49-F238E27FC236}">
                <a16:creationId xmlns:a16="http://schemas.microsoft.com/office/drawing/2014/main" id="{F17AE1BB-C8D1-0483-6983-2423176C984B}"/>
              </a:ext>
            </a:extLst>
          </p:cNvPr>
          <p:cNvSpPr/>
          <p:nvPr/>
        </p:nvSpPr>
        <p:spPr>
          <a:xfrm>
            <a:off x="466725" y="4738688"/>
            <a:ext cx="2293354" cy="176213"/>
          </a:xfrm>
          <a:prstGeom prst="rect">
            <a:avLst/>
          </a:prstGeom>
          <a:noFill/>
          <a:ln/>
        </p:spPr>
        <p:txBody>
          <a:bodyPr wrap="square" lIns="0" tIns="0" rIns="0" bIns="0" rtlCol="0" anchor="t"/>
          <a:lstStyle/>
          <a:p>
            <a:pPr>
              <a:lnSpc>
                <a:spcPts val="1305"/>
              </a:lnSpc>
            </a:pPr>
            <a:r>
              <a:rPr lang="en-US" sz="1050" dirty="0">
                <a:solidFill>
                  <a:srgbClr val="000000">
                    <a:alpha val="99000"/>
                  </a:srgbClr>
                </a:solidFill>
                <a:latin typeface="Aptos"/>
              </a:rPr>
              <a:t>Copyright </a:t>
            </a:r>
            <a:r>
              <a:rPr lang="en-US" sz="1050" dirty="0" err="1">
                <a:solidFill>
                  <a:srgbClr val="000000">
                    <a:alpha val="99000"/>
                  </a:srgbClr>
                </a:solidFill>
                <a:latin typeface="Aptos"/>
              </a:rPr>
              <a:t>EarthSoft</a:t>
            </a:r>
            <a:r>
              <a:rPr lang="en-US" sz="1050" dirty="0">
                <a:solidFill>
                  <a:srgbClr val="000000">
                    <a:alpha val="99000"/>
                  </a:srgbClr>
                </a:solidFill>
                <a:latin typeface="Aptos"/>
              </a:rPr>
              <a:t> Inc. 2026</a:t>
            </a:r>
            <a:endParaRPr lang="en-US" dirty="0"/>
          </a:p>
        </p:txBody>
      </p:sp>
      <p:sp>
        <p:nvSpPr>
          <p:cNvPr id="28" name="Text 3">
            <a:extLst>
              <a:ext uri="{FF2B5EF4-FFF2-40B4-BE49-F238E27FC236}">
                <a16:creationId xmlns:a16="http://schemas.microsoft.com/office/drawing/2014/main" id="{05E22C4E-83B7-8E74-000A-BA90BD119597}"/>
              </a:ext>
            </a:extLst>
          </p:cNvPr>
          <p:cNvSpPr/>
          <p:nvPr/>
        </p:nvSpPr>
        <p:spPr>
          <a:xfrm>
            <a:off x="7183599" y="4738688"/>
            <a:ext cx="1503202" cy="176213"/>
          </a:xfrm>
          <a:prstGeom prst="rect">
            <a:avLst/>
          </a:prstGeom>
          <a:noFill/>
          <a:ln/>
        </p:spPr>
        <p:txBody>
          <a:bodyPr wrap="square" lIns="0" tIns="0" rIns="0" bIns="0" rtlCol="0" anchor="t"/>
          <a:lstStyle/>
          <a:p>
            <a:pPr marL="0" indent="0" algn="r">
              <a:lnSpc>
                <a:spcPts val="1305"/>
              </a:lnSpc>
              <a:buNone/>
            </a:pPr>
            <a:r>
              <a:rPr lang="en-US" sz="1050">
                <a:solidFill>
                  <a:srgbClr val="000000">
                    <a:alpha val="99000"/>
                  </a:srgbClr>
                </a:solidFill>
                <a:latin typeface="Aptos"/>
              </a:rPr>
              <a:t>earthsoft.com</a:t>
            </a:r>
            <a:endParaRPr lang="en-US" sz="1069" dirty="0"/>
          </a:p>
        </p:txBody>
      </p:sp>
    </p:spTree>
    <p:extLst>
      <p:ext uri="{BB962C8B-B14F-4D97-AF65-F5344CB8AC3E}">
        <p14:creationId xmlns:p14="http://schemas.microsoft.com/office/powerpoint/2010/main" val="13155619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62C17-E7D5-D97F-B92B-A5A01C66F182}"/>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DA60600D-DCA4-699A-C2F2-A747337638B7}"/>
              </a:ext>
            </a:extLst>
          </p:cNvPr>
          <p:cNvSpPr/>
          <p:nvPr/>
        </p:nvSpPr>
        <p:spPr>
          <a:xfrm>
            <a:off x="461963" y="500063"/>
            <a:ext cx="6438900" cy="609600"/>
          </a:xfrm>
          <a:prstGeom prst="rect">
            <a:avLst/>
          </a:prstGeom>
          <a:noFill/>
          <a:ln/>
        </p:spPr>
        <p:txBody>
          <a:bodyPr wrap="square" lIns="0" tIns="0" rIns="0" bIns="0" rtlCol="0" anchor="t"/>
          <a:lstStyle/>
          <a:p>
            <a:pPr marL="0" indent="0" algn="l">
              <a:lnSpc>
                <a:spcPts val="2280"/>
              </a:lnSpc>
              <a:buNone/>
            </a:pPr>
            <a:r>
              <a:rPr lang="en-US" sz="2280" b="1" dirty="0">
                <a:solidFill>
                  <a:srgbClr val="034F86">
                    <a:alpha val="99000"/>
                  </a:srgbClr>
                </a:solidFill>
                <a:latin typeface="Aptos" pitchFamily="34" charset="0"/>
                <a:ea typeface="Aptos" pitchFamily="34" charset="-122"/>
                <a:cs typeface="Aptos" pitchFamily="34" charset="-120"/>
              </a:rPr>
              <a:t>Metrics &amp; continuous improvement: What to measure and review​</a:t>
            </a:r>
            <a:endParaRPr lang="en-US" sz="2280" dirty="0"/>
          </a:p>
        </p:txBody>
      </p:sp>
      <p:sp>
        <p:nvSpPr>
          <p:cNvPr id="5" name="Text 3">
            <a:extLst>
              <a:ext uri="{FF2B5EF4-FFF2-40B4-BE49-F238E27FC236}">
                <a16:creationId xmlns:a16="http://schemas.microsoft.com/office/drawing/2014/main" id="{C201868A-E8D8-00AA-3689-12796CE4A8FA}"/>
              </a:ext>
            </a:extLst>
          </p:cNvPr>
          <p:cNvSpPr/>
          <p:nvPr/>
        </p:nvSpPr>
        <p:spPr>
          <a:xfrm>
            <a:off x="3300222" y="873442"/>
            <a:ext cx="4000500" cy="195263"/>
          </a:xfrm>
          <a:prstGeom prst="rect">
            <a:avLst/>
          </a:prstGeom>
          <a:noFill/>
          <a:ln/>
        </p:spPr>
        <p:txBody>
          <a:bodyPr wrap="square" lIns="0" tIns="0" rIns="0" bIns="0" rtlCol="0" anchor="t"/>
          <a:lstStyle/>
          <a:p>
            <a:pPr marL="0" indent="0" algn="l">
              <a:lnSpc>
                <a:spcPts val="1446"/>
              </a:lnSpc>
              <a:buNone/>
            </a:pPr>
            <a:r>
              <a:rPr lang="en-US" sz="998" dirty="0">
                <a:solidFill>
                  <a:srgbClr val="034F86">
                    <a:alpha val="99000"/>
                  </a:srgbClr>
                </a:solidFill>
                <a:latin typeface="Aptos" pitchFamily="34" charset="0"/>
                <a:ea typeface="Aptos" pitchFamily="34" charset="-122"/>
                <a:cs typeface="Aptos" pitchFamily="34" charset="-120"/>
              </a:rPr>
              <a:t>Balanced scorecard to monitor quality, timeliness, governance, and AI</a:t>
            </a:r>
            <a:endParaRPr lang="en-US" sz="998" dirty="0"/>
          </a:p>
        </p:txBody>
      </p:sp>
      <p:grpSp>
        <p:nvGrpSpPr>
          <p:cNvPr id="3" name="Group 2">
            <a:extLst>
              <a:ext uri="{FF2B5EF4-FFF2-40B4-BE49-F238E27FC236}">
                <a16:creationId xmlns:a16="http://schemas.microsoft.com/office/drawing/2014/main" id="{34805B5A-D489-A2CC-F0EF-820C39F5DC44}"/>
              </a:ext>
            </a:extLst>
          </p:cNvPr>
          <p:cNvGrpSpPr/>
          <p:nvPr/>
        </p:nvGrpSpPr>
        <p:grpSpPr>
          <a:xfrm>
            <a:off x="466725" y="1409700"/>
            <a:ext cx="1437001" cy="219075"/>
            <a:chOff x="466725" y="1409700"/>
            <a:chExt cx="1437001" cy="219075"/>
          </a:xfrm>
        </p:grpSpPr>
        <p:pic>
          <p:nvPicPr>
            <p:cNvPr id="6" name="Image 0" descr="preencoded.png">
              <a:extLst>
                <a:ext uri="{FF2B5EF4-FFF2-40B4-BE49-F238E27FC236}">
                  <a16:creationId xmlns:a16="http://schemas.microsoft.com/office/drawing/2014/main" id="{8EA29451-3C37-7FD1-A9AF-0EFC6E83626A}"/>
                </a:ext>
              </a:extLst>
            </p:cNvPr>
            <p:cNvPicPr>
              <a:picLocks noChangeAspect="1"/>
            </p:cNvPicPr>
            <p:nvPr/>
          </p:nvPicPr>
          <p:blipFill>
            <a:blip r:embed="rId3"/>
            <a:srcRect/>
            <a:stretch/>
          </p:blipFill>
          <p:spPr>
            <a:xfrm>
              <a:off x="466725" y="1409700"/>
              <a:ext cx="1437001" cy="219075"/>
            </a:xfrm>
            <a:prstGeom prst="rect">
              <a:avLst/>
            </a:prstGeom>
          </p:spPr>
        </p:pic>
        <p:sp>
          <p:nvSpPr>
            <p:cNvPr id="7" name="Text 4">
              <a:extLst>
                <a:ext uri="{FF2B5EF4-FFF2-40B4-BE49-F238E27FC236}">
                  <a16:creationId xmlns:a16="http://schemas.microsoft.com/office/drawing/2014/main" id="{A207B8EB-E6E1-1F9C-F0A9-71F4F2611434}"/>
                </a:ext>
              </a:extLst>
            </p:cNvPr>
            <p:cNvSpPr/>
            <p:nvPr/>
          </p:nvSpPr>
          <p:spPr>
            <a:xfrm>
              <a:off x="554194" y="1435090"/>
              <a:ext cx="1262063" cy="168295"/>
            </a:xfrm>
            <a:prstGeom prst="rect">
              <a:avLst/>
            </a:prstGeom>
            <a:noFill/>
            <a:ln/>
          </p:spPr>
          <p:txBody>
            <a:bodyPr wrap="square" lIns="0" tIns="0" rIns="0" bIns="0" rtlCol="0" anchor="t"/>
            <a:lstStyle/>
            <a:p>
              <a:pPr marL="0" indent="0" algn="l">
                <a:lnSpc>
                  <a:spcPts val="1235"/>
                </a:lnSpc>
                <a:buNone/>
              </a:pPr>
              <a:r>
                <a:rPr lang="en-US" sz="852" b="1" dirty="0">
                  <a:solidFill>
                    <a:srgbClr val="FFFFFF">
                      <a:alpha val="99000"/>
                    </a:srgbClr>
                  </a:solidFill>
                  <a:latin typeface="Aptos" pitchFamily="34" charset="0"/>
                  <a:ea typeface="Aptos" pitchFamily="34" charset="-122"/>
                  <a:cs typeface="Aptos" pitchFamily="34" charset="-120"/>
                </a:rPr>
                <a:t>MODEL GOVERNANCE​</a:t>
              </a:r>
              <a:endParaRPr lang="en-US" sz="852" dirty="0"/>
            </a:p>
          </p:txBody>
        </p:sp>
      </p:grpSp>
      <p:sp>
        <p:nvSpPr>
          <p:cNvPr id="8" name="Text 5">
            <a:extLst>
              <a:ext uri="{FF2B5EF4-FFF2-40B4-BE49-F238E27FC236}">
                <a16:creationId xmlns:a16="http://schemas.microsoft.com/office/drawing/2014/main" id="{CE564F2B-F2ED-592D-E1D1-46362F5CB77C}"/>
              </a:ext>
            </a:extLst>
          </p:cNvPr>
          <p:cNvSpPr/>
          <p:nvPr/>
        </p:nvSpPr>
        <p:spPr>
          <a:xfrm>
            <a:off x="526923" y="1702883"/>
            <a:ext cx="3124200" cy="514350"/>
          </a:xfrm>
          <a:prstGeom prst="rect">
            <a:avLst/>
          </a:prstGeom>
          <a:noFill/>
          <a:ln/>
        </p:spPr>
        <p:txBody>
          <a:bodyPr wrap="square" lIns="0" tIns="0" rIns="0" bIns="0" rtlCol="0" anchor="t"/>
          <a:lstStyle/>
          <a:p>
            <a:pPr marL="171450" indent="-171450" algn="l">
              <a:lnSpc>
                <a:spcPts val="1097"/>
              </a:lnSpc>
              <a:buSzPct val="80000"/>
              <a:buBlip>
                <a:blip r:embed="rId4"/>
              </a:buBlip>
            </a:pPr>
            <a:r>
              <a:rPr lang="en-US" sz="900" b="1" dirty="0">
                <a:solidFill>
                  <a:srgbClr val="000000">
                    <a:alpha val="99000"/>
                  </a:srgbClr>
                </a:solidFill>
                <a:latin typeface="Aptos" pitchFamily="34" charset="0"/>
                <a:ea typeface="Aptos" pitchFamily="34" charset="-122"/>
                <a:cs typeface="Aptos" pitchFamily="34" charset="-120"/>
              </a:rPr>
              <a:t>Validation failure rate:</a:t>
            </a:r>
            <a:r>
              <a:rPr lang="en-US" sz="900" dirty="0">
                <a:solidFill>
                  <a:srgbClr val="000000">
                    <a:alpha val="99000"/>
                  </a:srgbClr>
                </a:solidFill>
                <a:latin typeface="Aptos" pitchFamily="34" charset="0"/>
                <a:ea typeface="Aptos" pitchFamily="34" charset="-122"/>
                <a:cs typeface="Aptos" pitchFamily="34" charset="-120"/>
              </a:rPr>
              <a:t> Share failing checks​</a:t>
            </a:r>
            <a:endParaRPr lang="en-US" sz="900" dirty="0"/>
          </a:p>
          <a:p>
            <a:pPr marL="171450" indent="-171450" algn="l">
              <a:lnSpc>
                <a:spcPts val="1097"/>
              </a:lnSpc>
              <a:buSzPct val="80000"/>
              <a:buBlip>
                <a:blip r:embed="rId4"/>
              </a:buBlip>
            </a:pPr>
            <a:r>
              <a:rPr lang="en-US" sz="900" b="1" dirty="0">
                <a:solidFill>
                  <a:srgbClr val="000000">
                    <a:alpha val="99000"/>
                  </a:srgbClr>
                </a:solidFill>
                <a:latin typeface="Aptos" pitchFamily="34" charset="0"/>
                <a:ea typeface="Aptos" pitchFamily="34" charset="-122"/>
                <a:cs typeface="Aptos" pitchFamily="34" charset="-120"/>
              </a:rPr>
              <a:t>Metadata completeness &amp; Duplicate rate: </a:t>
            </a:r>
            <a:r>
              <a:rPr lang="en-US" sz="900" dirty="0">
                <a:solidFill>
                  <a:srgbClr val="000000">
                    <a:alpha val="99000"/>
                  </a:srgbClr>
                </a:solidFill>
                <a:latin typeface="Aptos" pitchFamily="34" charset="0"/>
                <a:ea typeface="Aptos" pitchFamily="34" charset="-122"/>
                <a:cs typeface="Aptos" pitchFamily="34" charset="-120"/>
              </a:rPr>
              <a:t>Required metadata complete; avoids double counting​</a:t>
            </a:r>
            <a:endParaRPr lang="en-US" sz="900" dirty="0"/>
          </a:p>
        </p:txBody>
      </p:sp>
      <p:grpSp>
        <p:nvGrpSpPr>
          <p:cNvPr id="9" name="Group 8">
            <a:extLst>
              <a:ext uri="{FF2B5EF4-FFF2-40B4-BE49-F238E27FC236}">
                <a16:creationId xmlns:a16="http://schemas.microsoft.com/office/drawing/2014/main" id="{321D5F27-63D4-47ED-87D0-35A0FD3D861A}"/>
              </a:ext>
            </a:extLst>
          </p:cNvPr>
          <p:cNvGrpSpPr/>
          <p:nvPr/>
        </p:nvGrpSpPr>
        <p:grpSpPr>
          <a:xfrm>
            <a:off x="466725" y="2652713"/>
            <a:ext cx="872165" cy="219075"/>
            <a:chOff x="466725" y="2652713"/>
            <a:chExt cx="872165" cy="219075"/>
          </a:xfrm>
        </p:grpSpPr>
        <p:pic>
          <p:nvPicPr>
            <p:cNvPr id="11" name="Image 3" descr="preencoded.png">
              <a:extLst>
                <a:ext uri="{FF2B5EF4-FFF2-40B4-BE49-F238E27FC236}">
                  <a16:creationId xmlns:a16="http://schemas.microsoft.com/office/drawing/2014/main" id="{331EAEC2-588F-CA05-EAA9-BDA7A9C8C1D9}"/>
                </a:ext>
              </a:extLst>
            </p:cNvPr>
            <p:cNvPicPr>
              <a:picLocks noChangeAspect="1"/>
            </p:cNvPicPr>
            <p:nvPr/>
          </p:nvPicPr>
          <p:blipFill>
            <a:blip r:embed="rId5"/>
            <a:srcRect/>
            <a:stretch/>
          </p:blipFill>
          <p:spPr>
            <a:xfrm>
              <a:off x="466725" y="2652713"/>
              <a:ext cx="872165" cy="219075"/>
            </a:xfrm>
            <a:prstGeom prst="rect">
              <a:avLst/>
            </a:prstGeom>
          </p:spPr>
        </p:pic>
        <p:sp>
          <p:nvSpPr>
            <p:cNvPr id="12" name="Text 6">
              <a:extLst>
                <a:ext uri="{FF2B5EF4-FFF2-40B4-BE49-F238E27FC236}">
                  <a16:creationId xmlns:a16="http://schemas.microsoft.com/office/drawing/2014/main" id="{E9DEBDD3-BFB2-9E90-F231-01180BABE599}"/>
                </a:ext>
              </a:extLst>
            </p:cNvPr>
            <p:cNvSpPr/>
            <p:nvPr/>
          </p:nvSpPr>
          <p:spPr>
            <a:xfrm>
              <a:off x="586101" y="2680511"/>
              <a:ext cx="633413" cy="166688"/>
            </a:xfrm>
            <a:prstGeom prst="rect">
              <a:avLst/>
            </a:prstGeom>
            <a:noFill/>
            <a:ln/>
          </p:spPr>
          <p:txBody>
            <a:bodyPr wrap="square" lIns="0" tIns="0" rIns="0" bIns="0" rtlCol="0" anchor="t"/>
            <a:lstStyle/>
            <a:p>
              <a:pPr marL="0" indent="0" algn="l">
                <a:lnSpc>
                  <a:spcPts val="1247"/>
                </a:lnSpc>
                <a:buNone/>
              </a:pPr>
              <a:r>
                <a:rPr lang="en-US" sz="860" b="1" dirty="0">
                  <a:solidFill>
                    <a:srgbClr val="FFFFFF">
                      <a:alpha val="99000"/>
                    </a:srgbClr>
                  </a:solidFill>
                  <a:latin typeface="Aptos" pitchFamily="34" charset="0"/>
                  <a:ea typeface="Aptos" pitchFamily="34" charset="-122"/>
                  <a:cs typeface="Aptos" pitchFamily="34" charset="-120"/>
                </a:rPr>
                <a:t>TIMELINESS​</a:t>
              </a:r>
              <a:endParaRPr lang="en-US" sz="860" dirty="0"/>
            </a:p>
          </p:txBody>
        </p:sp>
      </p:grpSp>
      <p:sp>
        <p:nvSpPr>
          <p:cNvPr id="13" name="Text 7">
            <a:extLst>
              <a:ext uri="{FF2B5EF4-FFF2-40B4-BE49-F238E27FC236}">
                <a16:creationId xmlns:a16="http://schemas.microsoft.com/office/drawing/2014/main" id="{9CE744E2-9896-4CB9-149D-C89FA3491698}"/>
              </a:ext>
            </a:extLst>
          </p:cNvPr>
          <p:cNvSpPr/>
          <p:nvPr/>
        </p:nvSpPr>
        <p:spPr>
          <a:xfrm>
            <a:off x="526923" y="2926556"/>
            <a:ext cx="3706410" cy="585788"/>
          </a:xfrm>
          <a:prstGeom prst="rect">
            <a:avLst/>
          </a:prstGeom>
          <a:noFill/>
          <a:ln/>
        </p:spPr>
        <p:txBody>
          <a:bodyPr wrap="square" lIns="0" tIns="0" rIns="0" bIns="0" rtlCol="0" anchor="t"/>
          <a:lstStyle/>
          <a:p>
            <a:pPr marL="171450" indent="-171450" algn="l">
              <a:lnSpc>
                <a:spcPts val="1097"/>
              </a:lnSpc>
              <a:buSzPct val="80000"/>
              <a:buBlip>
                <a:blip r:embed="rId4"/>
              </a:buBlip>
            </a:pPr>
            <a:r>
              <a:rPr lang="en-US" sz="900" b="1" dirty="0">
                <a:solidFill>
                  <a:srgbClr val="000000">
                    <a:alpha val="99000"/>
                  </a:srgbClr>
                </a:solidFill>
                <a:latin typeface="Aptos" pitchFamily="34" charset="0"/>
                <a:ea typeface="Aptos" pitchFamily="34" charset="-122"/>
                <a:cs typeface="Aptos" pitchFamily="34" charset="-120"/>
              </a:rPr>
              <a:t>Sampling-to-EQuIS time: </a:t>
            </a:r>
            <a:r>
              <a:rPr lang="en-US" sz="900" dirty="0">
                <a:solidFill>
                  <a:srgbClr val="000000">
                    <a:alpha val="99000"/>
                  </a:srgbClr>
                </a:solidFill>
                <a:latin typeface="Aptos" pitchFamily="34" charset="0"/>
                <a:ea typeface="Aptos" pitchFamily="34" charset="-122"/>
                <a:cs typeface="Aptos" pitchFamily="34" charset="-120"/>
              </a:rPr>
              <a:t>Lab-to-system lag—drives SLA focus​</a:t>
            </a:r>
            <a:endParaRPr lang="en-US" sz="900" dirty="0"/>
          </a:p>
          <a:p>
            <a:pPr marL="171450" indent="-171450" algn="l">
              <a:lnSpc>
                <a:spcPts val="1097"/>
              </a:lnSpc>
              <a:buSzPct val="80000"/>
              <a:buBlip>
                <a:blip r:embed="rId4"/>
              </a:buBlip>
            </a:pPr>
            <a:r>
              <a:rPr lang="en-US" sz="900" b="1" dirty="0">
                <a:solidFill>
                  <a:srgbClr val="000000">
                    <a:alpha val="99000"/>
                  </a:srgbClr>
                </a:solidFill>
                <a:latin typeface="Aptos" pitchFamily="34" charset="0"/>
                <a:ea typeface="Aptos" pitchFamily="34" charset="-122"/>
                <a:cs typeface="Aptos" pitchFamily="34" charset="-120"/>
              </a:rPr>
              <a:t>Exception resolution time: </a:t>
            </a:r>
            <a:r>
              <a:rPr lang="en-US" sz="900" dirty="0">
                <a:solidFill>
                  <a:srgbClr val="000000">
                    <a:alpha val="99000"/>
                  </a:srgbClr>
                </a:solidFill>
                <a:latin typeface="Aptos" pitchFamily="34" charset="0"/>
                <a:ea typeface="Aptos" pitchFamily="34" charset="-122"/>
                <a:cs typeface="Aptos" pitchFamily="34" charset="-120"/>
              </a:rPr>
              <a:t>Time to clear failures—reduces backlog​</a:t>
            </a:r>
            <a:endParaRPr lang="en-US" sz="900" dirty="0"/>
          </a:p>
          <a:p>
            <a:pPr marL="171450" indent="-171450" algn="l">
              <a:lnSpc>
                <a:spcPts val="1097"/>
              </a:lnSpc>
              <a:buSzPct val="80000"/>
              <a:buBlip>
                <a:blip r:embed="rId4"/>
              </a:buBlip>
            </a:pPr>
            <a:r>
              <a:rPr lang="en-US" sz="900" b="1" dirty="0">
                <a:solidFill>
                  <a:srgbClr val="000000">
                    <a:alpha val="99000"/>
                  </a:srgbClr>
                </a:solidFill>
                <a:latin typeface="Aptos" pitchFamily="34" charset="0"/>
                <a:ea typeface="Aptos" pitchFamily="34" charset="-122"/>
                <a:cs typeface="Aptos" pitchFamily="34" charset="-120"/>
              </a:rPr>
              <a:t>Reporting cycle time: </a:t>
            </a:r>
            <a:r>
              <a:rPr lang="en-US" sz="900" dirty="0">
                <a:solidFill>
                  <a:srgbClr val="000000">
                    <a:alpha val="99000"/>
                  </a:srgbClr>
                </a:solidFill>
                <a:latin typeface="Aptos" pitchFamily="34" charset="0"/>
                <a:ea typeface="Aptos" pitchFamily="34" charset="-122"/>
                <a:cs typeface="Aptos" pitchFamily="34" charset="-120"/>
              </a:rPr>
              <a:t>End-to-end cycle enables timely decisions​</a:t>
            </a:r>
            <a:endParaRPr lang="en-US" sz="900" dirty="0"/>
          </a:p>
        </p:txBody>
      </p:sp>
      <p:grpSp>
        <p:nvGrpSpPr>
          <p:cNvPr id="4" name="Group 3">
            <a:extLst>
              <a:ext uri="{FF2B5EF4-FFF2-40B4-BE49-F238E27FC236}">
                <a16:creationId xmlns:a16="http://schemas.microsoft.com/office/drawing/2014/main" id="{DA5F76A3-BB19-8C4B-AAC4-D78D59163174}"/>
              </a:ext>
            </a:extLst>
          </p:cNvPr>
          <p:cNvGrpSpPr/>
          <p:nvPr/>
        </p:nvGrpSpPr>
        <p:grpSpPr>
          <a:xfrm>
            <a:off x="4395788" y="1409700"/>
            <a:ext cx="1630663" cy="219075"/>
            <a:chOff x="4395788" y="1409700"/>
            <a:chExt cx="1630663" cy="219075"/>
          </a:xfrm>
        </p:grpSpPr>
        <p:pic>
          <p:nvPicPr>
            <p:cNvPr id="17" name="Image 7" descr="preencoded.png">
              <a:extLst>
                <a:ext uri="{FF2B5EF4-FFF2-40B4-BE49-F238E27FC236}">
                  <a16:creationId xmlns:a16="http://schemas.microsoft.com/office/drawing/2014/main" id="{26B03C7A-616B-F728-B8B4-02410DE42F14}"/>
                </a:ext>
              </a:extLst>
            </p:cNvPr>
            <p:cNvPicPr>
              <a:picLocks noChangeAspect="1"/>
            </p:cNvPicPr>
            <p:nvPr/>
          </p:nvPicPr>
          <p:blipFill>
            <a:blip r:embed="rId6"/>
            <a:srcRect/>
            <a:stretch/>
          </p:blipFill>
          <p:spPr>
            <a:xfrm>
              <a:off x="4395788" y="1409700"/>
              <a:ext cx="1630663" cy="219075"/>
            </a:xfrm>
            <a:prstGeom prst="rect">
              <a:avLst/>
            </a:prstGeom>
          </p:spPr>
        </p:pic>
        <p:sp>
          <p:nvSpPr>
            <p:cNvPr id="18" name="Text 8">
              <a:extLst>
                <a:ext uri="{FF2B5EF4-FFF2-40B4-BE49-F238E27FC236}">
                  <a16:creationId xmlns:a16="http://schemas.microsoft.com/office/drawing/2014/main" id="{FC89CC0A-ABBB-DEC0-6628-AF3D3CF0020E}"/>
                </a:ext>
              </a:extLst>
            </p:cNvPr>
            <p:cNvSpPr/>
            <p:nvPr/>
          </p:nvSpPr>
          <p:spPr>
            <a:xfrm>
              <a:off x="4551513" y="1437499"/>
              <a:ext cx="1319213" cy="166688"/>
            </a:xfrm>
            <a:prstGeom prst="rect">
              <a:avLst/>
            </a:prstGeom>
            <a:noFill/>
            <a:ln/>
          </p:spPr>
          <p:txBody>
            <a:bodyPr wrap="square" lIns="0" tIns="0" rIns="0" bIns="0" rtlCol="0" anchor="t"/>
            <a:lstStyle/>
            <a:p>
              <a:pPr marL="0" indent="0" algn="l">
                <a:lnSpc>
                  <a:spcPts val="1247"/>
                </a:lnSpc>
                <a:buNone/>
              </a:pPr>
              <a:r>
                <a:rPr lang="en-US" sz="860" b="1" dirty="0">
                  <a:solidFill>
                    <a:srgbClr val="FFFFFF">
                      <a:alpha val="99000"/>
                    </a:srgbClr>
                  </a:solidFill>
                  <a:latin typeface="Aptos" pitchFamily="34" charset="0"/>
                  <a:ea typeface="Aptos" pitchFamily="34" charset="-122"/>
                  <a:cs typeface="Aptos" pitchFamily="34" charset="-120"/>
                </a:rPr>
                <a:t>GOVERNANCE &amp; ACCESS​</a:t>
              </a:r>
              <a:endParaRPr lang="en-US" sz="860" dirty="0"/>
            </a:p>
          </p:txBody>
        </p:sp>
      </p:grpSp>
      <p:sp>
        <p:nvSpPr>
          <p:cNvPr id="19" name="Text 9">
            <a:extLst>
              <a:ext uri="{FF2B5EF4-FFF2-40B4-BE49-F238E27FC236}">
                <a16:creationId xmlns:a16="http://schemas.microsoft.com/office/drawing/2014/main" id="{B2293F96-A54A-F9EA-304E-8B30072AC185}"/>
              </a:ext>
            </a:extLst>
          </p:cNvPr>
          <p:cNvSpPr/>
          <p:nvPr/>
        </p:nvSpPr>
        <p:spPr>
          <a:xfrm>
            <a:off x="4455986" y="1704975"/>
            <a:ext cx="4281614" cy="804863"/>
          </a:xfrm>
          <a:prstGeom prst="rect">
            <a:avLst/>
          </a:prstGeom>
          <a:noFill/>
          <a:ln/>
        </p:spPr>
        <p:txBody>
          <a:bodyPr wrap="square" lIns="0" tIns="0" rIns="0" bIns="0" rtlCol="0" anchor="t"/>
          <a:lstStyle/>
          <a:p>
            <a:pPr marL="171450" indent="-171450" algn="l">
              <a:lnSpc>
                <a:spcPts val="1097"/>
              </a:lnSpc>
              <a:buSzPct val="80000"/>
              <a:buBlip>
                <a:blip r:embed="rId4"/>
              </a:buBlip>
            </a:pPr>
            <a:r>
              <a:rPr lang="en-US" sz="900" b="1" dirty="0">
                <a:solidFill>
                  <a:srgbClr val="000000">
                    <a:alpha val="99000"/>
                  </a:srgbClr>
                </a:solidFill>
                <a:latin typeface="Aptos" pitchFamily="34" charset="0"/>
                <a:ea typeface="Aptos" pitchFamily="34" charset="-122"/>
                <a:cs typeface="Aptos" pitchFamily="34" charset="-120"/>
              </a:rPr>
              <a:t>Governed exports (#): </a:t>
            </a:r>
            <a:r>
              <a:rPr lang="en-US" sz="900" dirty="0">
                <a:solidFill>
                  <a:srgbClr val="000000">
                    <a:alpha val="99000"/>
                  </a:srgbClr>
                </a:solidFill>
                <a:latin typeface="Aptos" pitchFamily="34" charset="0"/>
                <a:ea typeface="Aptos" pitchFamily="34" charset="-122"/>
                <a:cs typeface="Aptos" pitchFamily="34" charset="-120"/>
              </a:rPr>
              <a:t>Count of approved releases—tracks control​</a:t>
            </a:r>
            <a:endParaRPr lang="en-US" sz="900" dirty="0"/>
          </a:p>
          <a:p>
            <a:pPr marL="171450" indent="-171450" algn="l">
              <a:lnSpc>
                <a:spcPts val="1097"/>
              </a:lnSpc>
              <a:buSzPct val="80000"/>
              <a:buBlip>
                <a:blip r:embed="rId4"/>
              </a:buBlip>
            </a:pPr>
            <a:r>
              <a:rPr lang="en-US" sz="900" b="1" dirty="0">
                <a:solidFill>
                  <a:srgbClr val="000000">
                    <a:alpha val="99000"/>
                  </a:srgbClr>
                </a:solidFill>
                <a:latin typeface="Aptos" pitchFamily="34" charset="0"/>
                <a:ea typeface="Aptos" pitchFamily="34" charset="-122"/>
                <a:cs typeface="Aptos" pitchFamily="34" charset="-120"/>
              </a:rPr>
              <a:t>Access review completion: </a:t>
            </a:r>
            <a:r>
              <a:rPr lang="en-US" sz="900" dirty="0">
                <a:solidFill>
                  <a:srgbClr val="000000">
                    <a:alpha val="99000"/>
                  </a:srgbClr>
                </a:solidFill>
                <a:latin typeface="Aptos" pitchFamily="34" charset="0"/>
                <a:ea typeface="Aptos" pitchFamily="34" charset="-122"/>
                <a:cs typeface="Aptos" pitchFamily="34" charset="-120"/>
              </a:rPr>
              <a:t>% completed—confirms accountability​</a:t>
            </a:r>
            <a:endParaRPr lang="en-US" sz="900" dirty="0"/>
          </a:p>
          <a:p>
            <a:pPr marL="171450" indent="-171450" algn="l">
              <a:lnSpc>
                <a:spcPts val="1097"/>
              </a:lnSpc>
              <a:buSzPct val="80000"/>
              <a:buBlip>
                <a:blip r:embed="rId4"/>
              </a:buBlip>
            </a:pPr>
            <a:r>
              <a:rPr lang="en-US" sz="900" b="1" dirty="0">
                <a:solidFill>
                  <a:srgbClr val="000000">
                    <a:alpha val="99000"/>
                  </a:srgbClr>
                </a:solidFill>
                <a:latin typeface="Aptos" pitchFamily="34" charset="0"/>
                <a:ea typeface="Aptos" pitchFamily="34" charset="-122"/>
                <a:cs typeface="Aptos" pitchFamily="34" charset="-120"/>
              </a:rPr>
              <a:t>Sensitive-access exceptions: </a:t>
            </a:r>
            <a:r>
              <a:rPr lang="en-US" sz="900" dirty="0">
                <a:solidFill>
                  <a:srgbClr val="000000">
                    <a:alpha val="99000"/>
                  </a:srgbClr>
                </a:solidFill>
                <a:latin typeface="Aptos" pitchFamily="34" charset="0"/>
                <a:ea typeface="Aptos" pitchFamily="34" charset="-122"/>
                <a:cs typeface="Aptos" pitchFamily="34" charset="-120"/>
              </a:rPr>
              <a:t>Exceptions granted—spotlights policy gaps​</a:t>
            </a:r>
            <a:endParaRPr lang="en-US" sz="900" dirty="0"/>
          </a:p>
          <a:p>
            <a:pPr marL="171450" indent="-171450" algn="l">
              <a:lnSpc>
                <a:spcPts val="1097"/>
              </a:lnSpc>
              <a:buSzPct val="80000"/>
              <a:buBlip>
                <a:blip r:embed="rId4"/>
              </a:buBlip>
            </a:pPr>
            <a:r>
              <a:rPr lang="en-US" sz="900" b="1" dirty="0">
                <a:solidFill>
                  <a:srgbClr val="000000">
                    <a:alpha val="99000"/>
                  </a:srgbClr>
                </a:solidFill>
                <a:latin typeface="Aptos" pitchFamily="34" charset="0"/>
                <a:ea typeface="Aptos" pitchFamily="34" charset="-122"/>
                <a:cs typeface="Aptos" pitchFamily="34" charset="-120"/>
              </a:rPr>
              <a:t>Audit log review coverage: </a:t>
            </a:r>
            <a:r>
              <a:rPr lang="en-US" sz="900" dirty="0">
                <a:solidFill>
                  <a:srgbClr val="000000">
                    <a:alpha val="99000"/>
                  </a:srgbClr>
                </a:solidFill>
                <a:latin typeface="Aptos" pitchFamily="34" charset="0"/>
                <a:ea typeface="Aptos" pitchFamily="34" charset="-122"/>
                <a:cs typeface="Aptos" pitchFamily="34" charset="-120"/>
              </a:rPr>
              <a:t>% logs reviewed—detects misuse early</a:t>
            </a:r>
            <a:endParaRPr lang="en-US" sz="900" dirty="0"/>
          </a:p>
        </p:txBody>
      </p:sp>
      <p:grpSp>
        <p:nvGrpSpPr>
          <p:cNvPr id="14" name="Group 13">
            <a:extLst>
              <a:ext uri="{FF2B5EF4-FFF2-40B4-BE49-F238E27FC236}">
                <a16:creationId xmlns:a16="http://schemas.microsoft.com/office/drawing/2014/main" id="{42EDEDD3-30AD-0E4A-6857-75862A9EEF5D}"/>
              </a:ext>
            </a:extLst>
          </p:cNvPr>
          <p:cNvGrpSpPr/>
          <p:nvPr/>
        </p:nvGrpSpPr>
        <p:grpSpPr>
          <a:xfrm>
            <a:off x="4395788" y="2652713"/>
            <a:ext cx="1870407" cy="219075"/>
            <a:chOff x="4395788" y="2652713"/>
            <a:chExt cx="1870407" cy="219075"/>
          </a:xfrm>
        </p:grpSpPr>
        <p:pic>
          <p:nvPicPr>
            <p:cNvPr id="24" name="Image 12" descr="preencoded.png">
              <a:extLst>
                <a:ext uri="{FF2B5EF4-FFF2-40B4-BE49-F238E27FC236}">
                  <a16:creationId xmlns:a16="http://schemas.microsoft.com/office/drawing/2014/main" id="{4826AA5E-6F39-0AED-5C38-74D9F7669116}"/>
                </a:ext>
              </a:extLst>
            </p:cNvPr>
            <p:cNvPicPr>
              <a:picLocks noChangeAspect="1"/>
            </p:cNvPicPr>
            <p:nvPr/>
          </p:nvPicPr>
          <p:blipFill>
            <a:blip r:embed="rId7"/>
            <a:srcRect/>
            <a:stretch/>
          </p:blipFill>
          <p:spPr>
            <a:xfrm>
              <a:off x="4395788" y="2652713"/>
              <a:ext cx="1870407" cy="219075"/>
            </a:xfrm>
            <a:prstGeom prst="rect">
              <a:avLst/>
            </a:prstGeom>
          </p:spPr>
        </p:pic>
        <p:sp>
          <p:nvSpPr>
            <p:cNvPr id="25" name="Text 10">
              <a:extLst>
                <a:ext uri="{FF2B5EF4-FFF2-40B4-BE49-F238E27FC236}">
                  <a16:creationId xmlns:a16="http://schemas.microsoft.com/office/drawing/2014/main" id="{2B569AE5-2AB3-E4EC-A0B1-48D3C99A1D1D}"/>
                </a:ext>
              </a:extLst>
            </p:cNvPr>
            <p:cNvSpPr/>
            <p:nvPr/>
          </p:nvSpPr>
          <p:spPr>
            <a:xfrm>
              <a:off x="4583279" y="2680511"/>
              <a:ext cx="1495425" cy="166688"/>
            </a:xfrm>
            <a:prstGeom prst="rect">
              <a:avLst/>
            </a:prstGeom>
            <a:noFill/>
            <a:ln/>
          </p:spPr>
          <p:txBody>
            <a:bodyPr wrap="square" lIns="0" tIns="0" rIns="0" bIns="0" rtlCol="0" anchor="t"/>
            <a:lstStyle/>
            <a:p>
              <a:pPr marL="0" indent="0" algn="l">
                <a:lnSpc>
                  <a:spcPts val="1247"/>
                </a:lnSpc>
                <a:buNone/>
              </a:pPr>
              <a:r>
                <a:rPr lang="en-US" sz="860" b="1" dirty="0">
                  <a:solidFill>
                    <a:srgbClr val="FFFFFF">
                      <a:alpha val="99000"/>
                    </a:srgbClr>
                  </a:solidFill>
                  <a:latin typeface="Aptos" pitchFamily="34" charset="0"/>
                  <a:ea typeface="Aptos" pitchFamily="34" charset="-122"/>
                  <a:cs typeface="Aptos" pitchFamily="34" charset="-120"/>
                </a:rPr>
                <a:t>AI SAFETY &amp; EFFECTIVENESS​</a:t>
              </a:r>
              <a:endParaRPr lang="en-US" sz="860" dirty="0"/>
            </a:p>
          </p:txBody>
        </p:sp>
      </p:grpSp>
      <p:sp>
        <p:nvSpPr>
          <p:cNvPr id="26" name="Text 11">
            <a:extLst>
              <a:ext uri="{FF2B5EF4-FFF2-40B4-BE49-F238E27FC236}">
                <a16:creationId xmlns:a16="http://schemas.microsoft.com/office/drawing/2014/main" id="{5AA71251-0581-CBE1-AFA8-4332A886CCAC}"/>
              </a:ext>
            </a:extLst>
          </p:cNvPr>
          <p:cNvSpPr/>
          <p:nvPr/>
        </p:nvSpPr>
        <p:spPr>
          <a:xfrm>
            <a:off x="4455986" y="2931319"/>
            <a:ext cx="3956494" cy="585788"/>
          </a:xfrm>
          <a:prstGeom prst="rect">
            <a:avLst/>
          </a:prstGeom>
          <a:noFill/>
          <a:ln/>
        </p:spPr>
        <p:txBody>
          <a:bodyPr wrap="square" lIns="0" tIns="0" rIns="0" bIns="0" rtlCol="0" anchor="t"/>
          <a:lstStyle/>
          <a:p>
            <a:pPr marL="171450" indent="-171450" algn="l">
              <a:lnSpc>
                <a:spcPts val="1097"/>
              </a:lnSpc>
              <a:buSzPct val="80000"/>
              <a:buBlip>
                <a:blip r:embed="rId4"/>
              </a:buBlip>
            </a:pPr>
            <a:r>
              <a:rPr lang="en-US" sz="900" b="1" dirty="0">
                <a:solidFill>
                  <a:srgbClr val="000000">
                    <a:alpha val="99000"/>
                  </a:srgbClr>
                </a:solidFill>
                <a:latin typeface="Aptos" pitchFamily="34" charset="0"/>
                <a:ea typeface="Aptos" pitchFamily="34" charset="-122"/>
                <a:cs typeface="Aptos" pitchFamily="34" charset="-120"/>
              </a:rPr>
              <a:t>Curated dataset use: </a:t>
            </a:r>
            <a:r>
              <a:rPr lang="en-US" sz="900" dirty="0">
                <a:solidFill>
                  <a:srgbClr val="000000">
                    <a:alpha val="99000"/>
                  </a:srgbClr>
                </a:solidFill>
                <a:latin typeface="Aptos" pitchFamily="34" charset="0"/>
                <a:ea typeface="Aptos" pitchFamily="34" charset="-122"/>
                <a:cs typeface="Aptos" pitchFamily="34" charset="-120"/>
              </a:rPr>
              <a:t>% AI cases curated—reduces hallucinations​</a:t>
            </a:r>
            <a:endParaRPr lang="en-US" sz="900" dirty="0"/>
          </a:p>
          <a:p>
            <a:pPr marL="171450" indent="-171450" algn="l">
              <a:lnSpc>
                <a:spcPts val="1097"/>
              </a:lnSpc>
              <a:buSzPct val="80000"/>
              <a:buBlip>
                <a:blip r:embed="rId4"/>
              </a:buBlip>
            </a:pPr>
            <a:r>
              <a:rPr lang="en-US" sz="900" b="1" dirty="0">
                <a:solidFill>
                  <a:srgbClr val="000000">
                    <a:alpha val="99000"/>
                  </a:srgbClr>
                </a:solidFill>
                <a:latin typeface="Aptos" pitchFamily="34" charset="0"/>
                <a:ea typeface="Aptos" pitchFamily="34" charset="-122"/>
                <a:cs typeface="Aptos" pitchFamily="34" charset="-120"/>
              </a:rPr>
              <a:t>Human override rate: </a:t>
            </a:r>
            <a:r>
              <a:rPr lang="en-US" sz="900" dirty="0">
                <a:solidFill>
                  <a:srgbClr val="000000">
                    <a:alpha val="99000"/>
                  </a:srgbClr>
                </a:solidFill>
                <a:latin typeface="Aptos" pitchFamily="34" charset="0"/>
                <a:ea typeface="Aptos" pitchFamily="34" charset="-122"/>
                <a:cs typeface="Aptos" pitchFamily="34" charset="-120"/>
              </a:rPr>
              <a:t>% outputs overturned—flags low trust​</a:t>
            </a:r>
            <a:endParaRPr lang="en-US" sz="900" dirty="0"/>
          </a:p>
          <a:p>
            <a:pPr marL="171450" indent="-171450" algn="l">
              <a:lnSpc>
                <a:spcPts val="1097"/>
              </a:lnSpc>
              <a:buSzPct val="80000"/>
              <a:buBlip>
                <a:blip r:embed="rId4"/>
              </a:buBlip>
            </a:pPr>
            <a:r>
              <a:rPr lang="en-US" sz="900" b="1" dirty="0">
                <a:solidFill>
                  <a:srgbClr val="000000">
                    <a:alpha val="99000"/>
                  </a:srgbClr>
                </a:solidFill>
                <a:latin typeface="Aptos" pitchFamily="34" charset="0"/>
                <a:ea typeface="Aptos" pitchFamily="34" charset="-122"/>
                <a:cs typeface="Aptos" pitchFamily="34" charset="-120"/>
              </a:rPr>
              <a:t>Reproducibility success: </a:t>
            </a:r>
            <a:r>
              <a:rPr lang="en-US" sz="900" dirty="0">
                <a:solidFill>
                  <a:srgbClr val="000000">
                    <a:alpha val="99000"/>
                  </a:srgbClr>
                </a:solidFill>
                <a:latin typeface="Aptos" pitchFamily="34" charset="0"/>
                <a:ea typeface="Aptos" pitchFamily="34" charset="-122"/>
                <a:cs typeface="Aptos" pitchFamily="34" charset="-120"/>
              </a:rPr>
              <a:t>Past analyses rerun—proves traceability​</a:t>
            </a:r>
            <a:endParaRPr lang="en-US" sz="900" dirty="0"/>
          </a:p>
        </p:txBody>
      </p:sp>
      <p:sp>
        <p:nvSpPr>
          <p:cNvPr id="30" name="Shape 12">
            <a:extLst>
              <a:ext uri="{FF2B5EF4-FFF2-40B4-BE49-F238E27FC236}">
                <a16:creationId xmlns:a16="http://schemas.microsoft.com/office/drawing/2014/main" id="{18AD4FF0-0B9D-20C2-494B-1078A537F55D}"/>
              </a:ext>
            </a:extLst>
          </p:cNvPr>
          <p:cNvSpPr/>
          <p:nvPr/>
        </p:nvSpPr>
        <p:spPr>
          <a:xfrm>
            <a:off x="452438" y="3862387"/>
            <a:ext cx="8234363" cy="671513"/>
          </a:xfrm>
          <a:prstGeom prst="roundRect">
            <a:avLst/>
          </a:prstGeom>
          <a:solidFill>
            <a:srgbClr val="034F86"/>
          </a:solidFill>
          <a:ln/>
        </p:spPr>
        <p:txBody>
          <a:bodyPr/>
          <a:lstStyle/>
          <a:p>
            <a:endParaRPr lang="en-UZ"/>
          </a:p>
        </p:txBody>
      </p:sp>
      <p:sp>
        <p:nvSpPr>
          <p:cNvPr id="31" name="Text 13">
            <a:extLst>
              <a:ext uri="{FF2B5EF4-FFF2-40B4-BE49-F238E27FC236}">
                <a16:creationId xmlns:a16="http://schemas.microsoft.com/office/drawing/2014/main" id="{11A9F3AF-D2B9-C13D-E029-FEF24D8DF8E9}"/>
              </a:ext>
            </a:extLst>
          </p:cNvPr>
          <p:cNvSpPr/>
          <p:nvPr/>
        </p:nvSpPr>
        <p:spPr>
          <a:xfrm>
            <a:off x="600074" y="3976687"/>
            <a:ext cx="670941" cy="333375"/>
          </a:xfrm>
          <a:prstGeom prst="rect">
            <a:avLst/>
          </a:prstGeom>
          <a:noFill/>
          <a:ln/>
        </p:spPr>
        <p:txBody>
          <a:bodyPr wrap="square" lIns="0" tIns="0" rIns="0" bIns="0" rtlCol="0" anchor="t"/>
          <a:lstStyle/>
          <a:p>
            <a:pPr marL="0" indent="0" algn="l">
              <a:lnSpc>
                <a:spcPts val="1247"/>
              </a:lnSpc>
              <a:buNone/>
            </a:pPr>
            <a:r>
              <a:rPr lang="en-US" sz="860" b="1" dirty="0">
                <a:solidFill>
                  <a:srgbClr val="FFFFFF">
                    <a:alpha val="99000"/>
                  </a:srgbClr>
                </a:solidFill>
                <a:latin typeface="Aptos" pitchFamily="34" charset="0"/>
                <a:ea typeface="Aptos" pitchFamily="34" charset="-122"/>
                <a:cs typeface="Aptos" pitchFamily="34" charset="-120"/>
              </a:rPr>
              <a:t>REVIEW</a:t>
            </a:r>
          </a:p>
          <a:p>
            <a:pPr marL="0" indent="0" algn="l">
              <a:lnSpc>
                <a:spcPts val="1247"/>
              </a:lnSpc>
              <a:buNone/>
            </a:pPr>
            <a:r>
              <a:rPr lang="en-US" sz="860" b="1" dirty="0">
                <a:solidFill>
                  <a:srgbClr val="FFFFFF">
                    <a:alpha val="99000"/>
                  </a:srgbClr>
                </a:solidFill>
                <a:latin typeface="Aptos" pitchFamily="34" charset="0"/>
                <a:ea typeface="Aptos" pitchFamily="34" charset="-122"/>
                <a:cs typeface="Aptos" pitchFamily="34" charset="-120"/>
              </a:rPr>
              <a:t>CADENCE​</a:t>
            </a:r>
            <a:endParaRPr lang="en-US" sz="860" dirty="0"/>
          </a:p>
        </p:txBody>
      </p:sp>
      <p:sp>
        <p:nvSpPr>
          <p:cNvPr id="32" name="Text 14">
            <a:extLst>
              <a:ext uri="{FF2B5EF4-FFF2-40B4-BE49-F238E27FC236}">
                <a16:creationId xmlns:a16="http://schemas.microsoft.com/office/drawing/2014/main" id="{731837B8-041F-9601-2FB0-2099A49CEE1F}"/>
              </a:ext>
            </a:extLst>
          </p:cNvPr>
          <p:cNvSpPr/>
          <p:nvPr/>
        </p:nvSpPr>
        <p:spPr>
          <a:xfrm>
            <a:off x="1338263" y="3976687"/>
            <a:ext cx="7153275" cy="442913"/>
          </a:xfrm>
          <a:prstGeom prst="rect">
            <a:avLst/>
          </a:prstGeom>
          <a:noFill/>
          <a:ln/>
        </p:spPr>
        <p:txBody>
          <a:bodyPr wrap="square" lIns="0" tIns="0" rIns="0" bIns="0" rtlCol="0" anchor="t"/>
          <a:lstStyle/>
          <a:p>
            <a:pPr marL="0" indent="0">
              <a:lnSpc>
                <a:spcPts val="1097"/>
              </a:lnSpc>
              <a:buNone/>
            </a:pPr>
            <a:r>
              <a:rPr lang="en-US" sz="900" dirty="0">
                <a:solidFill>
                  <a:srgbClr val="FFFFFF">
                    <a:alpha val="99000"/>
                  </a:srgbClr>
                </a:solidFill>
                <a:latin typeface="Aptos" pitchFamily="34" charset="0"/>
                <a:ea typeface="Aptos" pitchFamily="34" charset="-122"/>
                <a:cs typeface="Aptos" pitchFamily="34" charset="-120"/>
              </a:rPr>
              <a:t>Review the scorecard monthly with metric owners. Use trends to tune validation rules, prioritize data remediation, and update training for labs and analysts. Escalate persistent breaches through governance forums, socialize corrective actions, and track closure. Keep definitions stable but adjust thresholds as processes mature.​</a:t>
            </a:r>
            <a:endParaRPr lang="en-US" sz="900" dirty="0"/>
          </a:p>
        </p:txBody>
      </p:sp>
      <p:sp>
        <p:nvSpPr>
          <p:cNvPr id="10" name="Text 2">
            <a:extLst>
              <a:ext uri="{FF2B5EF4-FFF2-40B4-BE49-F238E27FC236}">
                <a16:creationId xmlns:a16="http://schemas.microsoft.com/office/drawing/2014/main" id="{647A923A-8A3D-3F76-EB8C-15F5D761C454}"/>
              </a:ext>
            </a:extLst>
          </p:cNvPr>
          <p:cNvSpPr/>
          <p:nvPr/>
        </p:nvSpPr>
        <p:spPr>
          <a:xfrm>
            <a:off x="466725" y="4738688"/>
            <a:ext cx="2293354" cy="176213"/>
          </a:xfrm>
          <a:prstGeom prst="rect">
            <a:avLst/>
          </a:prstGeom>
          <a:noFill/>
          <a:ln/>
        </p:spPr>
        <p:txBody>
          <a:bodyPr wrap="square" lIns="0" tIns="0" rIns="0" bIns="0" rtlCol="0" anchor="t"/>
          <a:lstStyle/>
          <a:p>
            <a:pPr>
              <a:lnSpc>
                <a:spcPts val="1305"/>
              </a:lnSpc>
            </a:pPr>
            <a:r>
              <a:rPr lang="en-US" sz="1050" dirty="0">
                <a:solidFill>
                  <a:srgbClr val="000000">
                    <a:alpha val="99000"/>
                  </a:srgbClr>
                </a:solidFill>
                <a:latin typeface="Aptos"/>
              </a:rPr>
              <a:t>Copyright </a:t>
            </a:r>
            <a:r>
              <a:rPr lang="en-US" sz="1050" dirty="0" err="1">
                <a:solidFill>
                  <a:srgbClr val="000000">
                    <a:alpha val="99000"/>
                  </a:srgbClr>
                </a:solidFill>
                <a:latin typeface="Aptos"/>
              </a:rPr>
              <a:t>EarthSoft</a:t>
            </a:r>
            <a:r>
              <a:rPr lang="en-US" sz="1050" dirty="0">
                <a:solidFill>
                  <a:srgbClr val="000000">
                    <a:alpha val="99000"/>
                  </a:srgbClr>
                </a:solidFill>
                <a:latin typeface="Aptos"/>
              </a:rPr>
              <a:t> Inc. 2026</a:t>
            </a:r>
            <a:endParaRPr lang="en-US" dirty="0"/>
          </a:p>
        </p:txBody>
      </p:sp>
      <p:sp>
        <p:nvSpPr>
          <p:cNvPr id="15" name="Text 3">
            <a:extLst>
              <a:ext uri="{FF2B5EF4-FFF2-40B4-BE49-F238E27FC236}">
                <a16:creationId xmlns:a16="http://schemas.microsoft.com/office/drawing/2014/main" id="{8A2E5416-2631-D98F-DBA9-800119CA907C}"/>
              </a:ext>
            </a:extLst>
          </p:cNvPr>
          <p:cNvSpPr/>
          <p:nvPr/>
        </p:nvSpPr>
        <p:spPr>
          <a:xfrm>
            <a:off x="7183599" y="4738688"/>
            <a:ext cx="1503202" cy="176213"/>
          </a:xfrm>
          <a:prstGeom prst="rect">
            <a:avLst/>
          </a:prstGeom>
          <a:noFill/>
          <a:ln/>
        </p:spPr>
        <p:txBody>
          <a:bodyPr wrap="square" lIns="0" tIns="0" rIns="0" bIns="0" rtlCol="0" anchor="t"/>
          <a:lstStyle/>
          <a:p>
            <a:pPr marL="0" indent="0" algn="r">
              <a:lnSpc>
                <a:spcPts val="1305"/>
              </a:lnSpc>
              <a:buNone/>
            </a:pPr>
            <a:r>
              <a:rPr lang="en-US" sz="1050">
                <a:solidFill>
                  <a:srgbClr val="000000">
                    <a:alpha val="99000"/>
                  </a:srgbClr>
                </a:solidFill>
                <a:latin typeface="Aptos"/>
              </a:rPr>
              <a:t>earthsoft.com</a:t>
            </a:r>
            <a:endParaRPr lang="en-US" sz="1069" dirty="0"/>
          </a:p>
        </p:txBody>
      </p:sp>
    </p:spTree>
    <p:extLst>
      <p:ext uri="{BB962C8B-B14F-4D97-AF65-F5344CB8AC3E}">
        <p14:creationId xmlns:p14="http://schemas.microsoft.com/office/powerpoint/2010/main" val="34298799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2">
    <p:bg>
      <p:bgPr>
        <a:solidFill>
          <a:srgbClr val="034F86"/>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9144000" cy="5143500"/>
          </a:xfrm>
          <a:prstGeom prst="rect">
            <a:avLst/>
          </a:prstGeom>
        </p:spPr>
      </p:pic>
      <p:pic>
        <p:nvPicPr>
          <p:cNvPr id="3" name="Image 1" descr="preencoded.png"/>
          <p:cNvPicPr>
            <a:picLocks noChangeAspect="1"/>
          </p:cNvPicPr>
          <p:nvPr/>
        </p:nvPicPr>
        <p:blipFill>
          <a:blip r:embed="rId4"/>
          <a:srcRect/>
          <a:stretch/>
        </p:blipFill>
        <p:spPr>
          <a:xfrm>
            <a:off x="466725" y="400050"/>
            <a:ext cx="1900238" cy="423863"/>
          </a:xfrm>
          <a:prstGeom prst="rect">
            <a:avLst/>
          </a:prstGeom>
        </p:spPr>
      </p:pic>
      <p:sp>
        <p:nvSpPr>
          <p:cNvPr id="4" name="Text 0"/>
          <p:cNvSpPr/>
          <p:nvPr/>
        </p:nvSpPr>
        <p:spPr>
          <a:xfrm>
            <a:off x="347663" y="2686050"/>
            <a:ext cx="8796338" cy="2314575"/>
          </a:xfrm>
          <a:prstGeom prst="rect">
            <a:avLst/>
          </a:prstGeom>
          <a:noFill/>
          <a:ln/>
        </p:spPr>
        <p:txBody>
          <a:bodyPr wrap="square" lIns="0" tIns="0" rIns="0" bIns="0" rtlCol="0" anchor="t"/>
          <a:lstStyle/>
          <a:p>
            <a:pPr marL="0" indent="0" algn="l">
              <a:lnSpc>
                <a:spcPts val="8664"/>
              </a:lnSpc>
              <a:buNone/>
            </a:pPr>
            <a:r>
              <a:rPr lang="en-US" sz="9627" b="1" kern="0" spc="-193" dirty="0">
                <a:solidFill>
                  <a:srgbClr val="E0F2FF">
                    <a:alpha val="99000"/>
                  </a:srgbClr>
                </a:solidFill>
                <a:latin typeface="Aptos" pitchFamily="34" charset="0"/>
                <a:ea typeface="Aptos" pitchFamily="34" charset="-122"/>
                <a:cs typeface="Aptos" pitchFamily="34" charset="-120"/>
              </a:rPr>
              <a:t>Practical Examples​</a:t>
            </a:r>
            <a:endParaRPr lang="en-US" sz="9627"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61963" y="500063"/>
            <a:ext cx="4953000" cy="304800"/>
          </a:xfrm>
          <a:prstGeom prst="rect">
            <a:avLst/>
          </a:prstGeom>
          <a:noFill/>
          <a:ln/>
        </p:spPr>
        <p:txBody>
          <a:bodyPr wrap="square" lIns="0" tIns="0" rIns="0" bIns="0" rtlCol="0" anchor="t"/>
          <a:lstStyle/>
          <a:p>
            <a:pPr marL="0" indent="0" algn="l">
              <a:lnSpc>
                <a:spcPts val="2280"/>
              </a:lnSpc>
              <a:buNone/>
            </a:pPr>
            <a:r>
              <a:rPr lang="en-US" sz="2280" b="1" dirty="0">
                <a:solidFill>
                  <a:srgbClr val="3BB54C">
                    <a:alpha val="99000"/>
                  </a:srgbClr>
                </a:solidFill>
                <a:latin typeface="Aptos" pitchFamily="34" charset="0"/>
                <a:ea typeface="Aptos" pitchFamily="34" charset="-122"/>
                <a:cs typeface="Aptos" pitchFamily="34" charset="-120"/>
              </a:rPr>
              <a:t>MCP </a:t>
            </a:r>
            <a:r>
              <a:rPr lang="en-US" sz="2280" b="1" dirty="0">
                <a:solidFill>
                  <a:srgbClr val="034F86">
                    <a:alpha val="99000"/>
                  </a:srgbClr>
                </a:solidFill>
                <a:latin typeface="Aptos" pitchFamily="34" charset="0"/>
                <a:ea typeface="Aptos" pitchFamily="34" charset="-122"/>
                <a:cs typeface="Aptos" pitchFamily="34" charset="-120"/>
              </a:rPr>
              <a:t>– Model Context Protocol​</a:t>
            </a:r>
            <a:endParaRPr lang="en-US" sz="2280" dirty="0"/>
          </a:p>
        </p:txBody>
      </p:sp>
      <p:sp>
        <p:nvSpPr>
          <p:cNvPr id="3" name="Text 1"/>
          <p:cNvSpPr/>
          <p:nvPr/>
        </p:nvSpPr>
        <p:spPr>
          <a:xfrm>
            <a:off x="928688" y="1219199"/>
            <a:ext cx="3949805" cy="386081"/>
          </a:xfrm>
          <a:prstGeom prst="rect">
            <a:avLst/>
          </a:prstGeom>
          <a:noFill/>
          <a:ln/>
        </p:spPr>
        <p:txBody>
          <a:bodyPr wrap="square" lIns="0" tIns="0" rIns="0" bIns="0" rtlCol="0" anchor="t"/>
          <a:lstStyle/>
          <a:p>
            <a:pPr marL="0" indent="0" algn="l">
              <a:lnSpc>
                <a:spcPts val="1400"/>
              </a:lnSpc>
              <a:buNone/>
            </a:pPr>
            <a:r>
              <a:rPr lang="en-US" sz="1200" dirty="0">
                <a:solidFill>
                  <a:srgbClr val="000000">
                    <a:alpha val="99000"/>
                  </a:srgbClr>
                </a:solidFill>
                <a:latin typeface="Aptos" pitchFamily="34" charset="0"/>
                <a:ea typeface="Aptos" pitchFamily="34" charset="-122"/>
                <a:cs typeface="Aptos" pitchFamily="34" charset="-120"/>
              </a:rPr>
              <a:t>MCP (Model Context Protocol) is an open-source standard for connecting AI applications to external systems.</a:t>
            </a:r>
            <a:endParaRPr lang="en-US" sz="1200" dirty="0"/>
          </a:p>
        </p:txBody>
      </p:sp>
      <p:pic>
        <p:nvPicPr>
          <p:cNvPr id="4" name="Image 0" descr="preencoded.png"/>
          <p:cNvPicPr>
            <a:picLocks noChangeAspect="1"/>
          </p:cNvPicPr>
          <p:nvPr/>
        </p:nvPicPr>
        <p:blipFill>
          <a:blip r:embed="rId3"/>
          <a:srcRect/>
          <a:stretch/>
        </p:blipFill>
        <p:spPr>
          <a:xfrm>
            <a:off x="800100" y="1265979"/>
            <a:ext cx="57150" cy="61912"/>
          </a:xfrm>
          <a:prstGeom prst="rect">
            <a:avLst/>
          </a:prstGeom>
        </p:spPr>
      </p:pic>
      <p:sp>
        <p:nvSpPr>
          <p:cNvPr id="5" name="Text 2"/>
          <p:cNvSpPr/>
          <p:nvPr/>
        </p:nvSpPr>
        <p:spPr>
          <a:xfrm>
            <a:off x="928689" y="1775249"/>
            <a:ext cx="3771900" cy="900111"/>
          </a:xfrm>
          <a:prstGeom prst="rect">
            <a:avLst/>
          </a:prstGeom>
          <a:noFill/>
          <a:ln/>
        </p:spPr>
        <p:txBody>
          <a:bodyPr wrap="square" lIns="0" tIns="0" rIns="0" bIns="0" rtlCol="0" anchor="t"/>
          <a:lstStyle/>
          <a:p>
            <a:pPr marL="0" indent="0" algn="l">
              <a:lnSpc>
                <a:spcPts val="1400"/>
              </a:lnSpc>
              <a:buNone/>
            </a:pPr>
            <a:r>
              <a:rPr lang="en-US" sz="1200" dirty="0">
                <a:solidFill>
                  <a:srgbClr val="000000">
                    <a:alpha val="99000"/>
                  </a:srgbClr>
                </a:solidFill>
                <a:latin typeface="Aptos" pitchFamily="34" charset="0"/>
                <a:ea typeface="Aptos" pitchFamily="34" charset="-122"/>
                <a:cs typeface="Aptos" pitchFamily="34" charset="-120"/>
              </a:rPr>
              <a:t>Using MCP, AI applications like Claude or ChatGPT can connect to data sources (e.g., local files, databases), tools (e.g., search engines, calculators) and workflows (e.g., specialized prompts)—enabling them to access key information and perform tasks.​</a:t>
            </a:r>
            <a:endParaRPr lang="en-US" sz="1200" dirty="0"/>
          </a:p>
        </p:txBody>
      </p:sp>
      <p:pic>
        <p:nvPicPr>
          <p:cNvPr id="6" name="Image 1" descr="preencoded.png"/>
          <p:cNvPicPr>
            <a:picLocks noChangeAspect="1"/>
          </p:cNvPicPr>
          <p:nvPr/>
        </p:nvPicPr>
        <p:blipFill>
          <a:blip r:embed="rId3"/>
          <a:srcRect/>
          <a:stretch/>
        </p:blipFill>
        <p:spPr>
          <a:xfrm>
            <a:off x="800100" y="1831667"/>
            <a:ext cx="57150" cy="61912"/>
          </a:xfrm>
          <a:prstGeom prst="rect">
            <a:avLst/>
          </a:prstGeom>
        </p:spPr>
      </p:pic>
      <p:sp>
        <p:nvSpPr>
          <p:cNvPr id="7" name="Text 3"/>
          <p:cNvSpPr/>
          <p:nvPr/>
        </p:nvSpPr>
        <p:spPr>
          <a:xfrm>
            <a:off x="928688" y="2845329"/>
            <a:ext cx="4064105" cy="738187"/>
          </a:xfrm>
          <a:prstGeom prst="rect">
            <a:avLst/>
          </a:prstGeom>
          <a:noFill/>
          <a:ln/>
        </p:spPr>
        <p:txBody>
          <a:bodyPr wrap="square" lIns="0" tIns="0" rIns="0" bIns="0" rtlCol="0" anchor="t"/>
          <a:lstStyle/>
          <a:p>
            <a:pPr marL="0" indent="0" algn="l">
              <a:lnSpc>
                <a:spcPts val="1400"/>
              </a:lnSpc>
              <a:buNone/>
            </a:pPr>
            <a:r>
              <a:rPr lang="en-US" sz="1200" dirty="0">
                <a:solidFill>
                  <a:srgbClr val="000000">
                    <a:alpha val="99000"/>
                  </a:srgbClr>
                </a:solidFill>
                <a:latin typeface="Aptos" pitchFamily="34" charset="0"/>
                <a:ea typeface="Aptos" pitchFamily="34" charset="-122"/>
                <a:cs typeface="Aptos" pitchFamily="34" charset="-120"/>
              </a:rPr>
              <a:t>Think of MCP like a USB-C port for AI applications. Just as USB-C provides a standardized way to connect electronic devices, MCP provides a standardized way to connect AI applications to external systems.​</a:t>
            </a:r>
            <a:endParaRPr lang="en-US" sz="1200" dirty="0"/>
          </a:p>
        </p:txBody>
      </p:sp>
      <p:pic>
        <p:nvPicPr>
          <p:cNvPr id="8" name="Image 2" descr="preencoded.png"/>
          <p:cNvPicPr>
            <a:picLocks noChangeAspect="1"/>
          </p:cNvPicPr>
          <p:nvPr/>
        </p:nvPicPr>
        <p:blipFill>
          <a:blip r:embed="rId3"/>
          <a:srcRect/>
          <a:stretch/>
        </p:blipFill>
        <p:spPr>
          <a:xfrm>
            <a:off x="800100" y="2904070"/>
            <a:ext cx="57150" cy="61912"/>
          </a:xfrm>
          <a:prstGeom prst="rect">
            <a:avLst/>
          </a:prstGeom>
        </p:spPr>
      </p:pic>
      <p:sp>
        <p:nvSpPr>
          <p:cNvPr id="9" name="Text 4"/>
          <p:cNvSpPr/>
          <p:nvPr/>
        </p:nvSpPr>
        <p:spPr>
          <a:xfrm>
            <a:off x="928688" y="3753484"/>
            <a:ext cx="3771900" cy="485775"/>
          </a:xfrm>
          <a:prstGeom prst="rect">
            <a:avLst/>
          </a:prstGeom>
          <a:noFill/>
          <a:ln/>
        </p:spPr>
        <p:txBody>
          <a:bodyPr wrap="square" lIns="0" tIns="0" rIns="0" bIns="0" rtlCol="0" anchor="t"/>
          <a:lstStyle/>
          <a:p>
            <a:pPr marL="0" indent="0" algn="l">
              <a:lnSpc>
                <a:spcPts val="1400"/>
              </a:lnSpc>
              <a:buNone/>
            </a:pPr>
            <a:r>
              <a:rPr lang="en-US" sz="1200" dirty="0">
                <a:solidFill>
                  <a:srgbClr val="000000">
                    <a:alpha val="99000"/>
                  </a:srgbClr>
                </a:solidFill>
                <a:latin typeface="Aptos" pitchFamily="34" charset="0"/>
                <a:ea typeface="Aptos" pitchFamily="34" charset="-122"/>
                <a:cs typeface="Aptos" pitchFamily="34" charset="-120"/>
              </a:rPr>
              <a:t>Since EarthSoft is partnered with Microsoft, Azure AI Foundry is the initial toolset we are working with to explore the MCP framework.​</a:t>
            </a:r>
            <a:endParaRPr lang="en-US" sz="1200" dirty="0"/>
          </a:p>
        </p:txBody>
      </p:sp>
      <p:pic>
        <p:nvPicPr>
          <p:cNvPr id="10" name="Image 3" descr="preencoded.png"/>
          <p:cNvPicPr>
            <a:picLocks noChangeAspect="1"/>
          </p:cNvPicPr>
          <p:nvPr/>
        </p:nvPicPr>
        <p:blipFill>
          <a:blip r:embed="rId3"/>
          <a:srcRect/>
          <a:stretch/>
        </p:blipFill>
        <p:spPr>
          <a:xfrm>
            <a:off x="800100" y="3807776"/>
            <a:ext cx="57150" cy="61912"/>
          </a:xfrm>
          <a:prstGeom prst="rect">
            <a:avLst/>
          </a:prstGeom>
        </p:spPr>
      </p:pic>
      <p:pic>
        <p:nvPicPr>
          <p:cNvPr id="13" name="Image 4" descr="preencoded.png"/>
          <p:cNvPicPr>
            <a:picLocks noChangeAspect="1"/>
          </p:cNvPicPr>
          <p:nvPr/>
        </p:nvPicPr>
        <p:blipFill>
          <a:blip r:embed="rId4"/>
          <a:srcRect/>
          <a:stretch/>
        </p:blipFill>
        <p:spPr>
          <a:xfrm>
            <a:off x="5715000" y="0"/>
            <a:ext cx="3429000" cy="4533900"/>
          </a:xfrm>
          <a:prstGeom prst="rect">
            <a:avLst/>
          </a:prstGeom>
        </p:spPr>
      </p:pic>
      <p:sp>
        <p:nvSpPr>
          <p:cNvPr id="15" name="Text 2">
            <a:extLst>
              <a:ext uri="{FF2B5EF4-FFF2-40B4-BE49-F238E27FC236}">
                <a16:creationId xmlns:a16="http://schemas.microsoft.com/office/drawing/2014/main" id="{2B38FCF6-27C7-6B94-D9D3-BE240F28926B}"/>
              </a:ext>
            </a:extLst>
          </p:cNvPr>
          <p:cNvSpPr/>
          <p:nvPr/>
        </p:nvSpPr>
        <p:spPr>
          <a:xfrm>
            <a:off x="466725" y="4738688"/>
            <a:ext cx="2293354" cy="176213"/>
          </a:xfrm>
          <a:prstGeom prst="rect">
            <a:avLst/>
          </a:prstGeom>
          <a:noFill/>
          <a:ln/>
        </p:spPr>
        <p:txBody>
          <a:bodyPr wrap="square" lIns="0" tIns="0" rIns="0" bIns="0" rtlCol="0" anchor="t"/>
          <a:lstStyle/>
          <a:p>
            <a:pPr>
              <a:lnSpc>
                <a:spcPts val="1305"/>
              </a:lnSpc>
            </a:pPr>
            <a:r>
              <a:rPr lang="en-US" sz="1050" dirty="0">
                <a:solidFill>
                  <a:srgbClr val="000000">
                    <a:alpha val="99000"/>
                  </a:srgbClr>
                </a:solidFill>
                <a:latin typeface="Aptos"/>
              </a:rPr>
              <a:t>Copyright </a:t>
            </a:r>
            <a:r>
              <a:rPr lang="en-US" sz="1050" dirty="0" err="1">
                <a:solidFill>
                  <a:srgbClr val="000000">
                    <a:alpha val="99000"/>
                  </a:srgbClr>
                </a:solidFill>
                <a:latin typeface="Aptos"/>
              </a:rPr>
              <a:t>EarthSoft</a:t>
            </a:r>
            <a:r>
              <a:rPr lang="en-US" sz="1050" dirty="0">
                <a:solidFill>
                  <a:srgbClr val="000000">
                    <a:alpha val="99000"/>
                  </a:srgbClr>
                </a:solidFill>
                <a:latin typeface="Aptos"/>
              </a:rPr>
              <a:t> Inc. 2026</a:t>
            </a:r>
            <a:endParaRPr lang="en-US" dirty="0"/>
          </a:p>
        </p:txBody>
      </p:sp>
      <p:sp>
        <p:nvSpPr>
          <p:cNvPr id="17" name="Text 3">
            <a:extLst>
              <a:ext uri="{FF2B5EF4-FFF2-40B4-BE49-F238E27FC236}">
                <a16:creationId xmlns:a16="http://schemas.microsoft.com/office/drawing/2014/main" id="{0BD2758D-2CA5-4BDD-41A2-1CCA40043601}"/>
              </a:ext>
            </a:extLst>
          </p:cNvPr>
          <p:cNvSpPr/>
          <p:nvPr/>
        </p:nvSpPr>
        <p:spPr>
          <a:xfrm>
            <a:off x="7183599" y="4738688"/>
            <a:ext cx="1503202" cy="176213"/>
          </a:xfrm>
          <a:prstGeom prst="rect">
            <a:avLst/>
          </a:prstGeom>
          <a:noFill/>
          <a:ln/>
        </p:spPr>
        <p:txBody>
          <a:bodyPr wrap="square" lIns="0" tIns="0" rIns="0" bIns="0" rtlCol="0" anchor="t"/>
          <a:lstStyle/>
          <a:p>
            <a:pPr marL="0" indent="0" algn="r">
              <a:lnSpc>
                <a:spcPts val="1305"/>
              </a:lnSpc>
              <a:buNone/>
            </a:pPr>
            <a:r>
              <a:rPr lang="en-US" sz="1050">
                <a:solidFill>
                  <a:srgbClr val="000000">
                    <a:alpha val="99000"/>
                  </a:srgbClr>
                </a:solidFill>
                <a:latin typeface="Aptos"/>
              </a:rPr>
              <a:t>earthsoft.com</a:t>
            </a:r>
            <a:endParaRPr lang="en-US" sz="1069"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3852863" y="704850"/>
            <a:ext cx="5291138" cy="4386263"/>
          </a:xfrm>
          <a:prstGeom prst="rect">
            <a:avLst/>
          </a:prstGeom>
        </p:spPr>
      </p:pic>
      <p:sp>
        <p:nvSpPr>
          <p:cNvPr id="3" name="Shape 0"/>
          <p:cNvSpPr/>
          <p:nvPr/>
        </p:nvSpPr>
        <p:spPr>
          <a:xfrm>
            <a:off x="5838825" y="0"/>
            <a:ext cx="3305175" cy="4533900"/>
          </a:xfrm>
          <a:prstGeom prst="rect">
            <a:avLst/>
          </a:prstGeom>
          <a:solidFill>
            <a:srgbClr val="034F86"/>
          </a:solidFill>
          <a:ln/>
        </p:spPr>
        <p:txBody>
          <a:bodyPr/>
          <a:lstStyle/>
          <a:p>
            <a:endParaRPr lang="en-UZ"/>
          </a:p>
        </p:txBody>
      </p:sp>
      <p:sp>
        <p:nvSpPr>
          <p:cNvPr id="4" name="Text 1"/>
          <p:cNvSpPr/>
          <p:nvPr/>
        </p:nvSpPr>
        <p:spPr>
          <a:xfrm>
            <a:off x="461963" y="500063"/>
            <a:ext cx="2657475" cy="609600"/>
          </a:xfrm>
          <a:prstGeom prst="rect">
            <a:avLst/>
          </a:prstGeom>
          <a:noFill/>
          <a:ln/>
        </p:spPr>
        <p:txBody>
          <a:bodyPr wrap="square" lIns="0" tIns="0" rIns="0" bIns="0" rtlCol="0" anchor="t"/>
          <a:lstStyle/>
          <a:p>
            <a:pPr>
              <a:lnSpc>
                <a:spcPts val="2280"/>
              </a:lnSpc>
            </a:pPr>
            <a:r>
              <a:rPr lang="en-US" sz="2250" b="1">
                <a:solidFill>
                  <a:srgbClr val="034F86">
                    <a:alpha val="99000"/>
                  </a:srgbClr>
                </a:solidFill>
                <a:latin typeface="Aptos"/>
              </a:rPr>
              <a:t>EDD Generator</a:t>
            </a:r>
          </a:p>
        </p:txBody>
      </p:sp>
      <p:sp>
        <p:nvSpPr>
          <p:cNvPr id="5" name="Text 2"/>
          <p:cNvSpPr/>
          <p:nvPr/>
        </p:nvSpPr>
        <p:spPr>
          <a:xfrm>
            <a:off x="485775" y="1343025"/>
            <a:ext cx="3076575" cy="2157413"/>
          </a:xfrm>
          <a:prstGeom prst="rect">
            <a:avLst/>
          </a:prstGeom>
          <a:noFill/>
          <a:ln/>
        </p:spPr>
        <p:txBody>
          <a:bodyPr wrap="square" lIns="0" tIns="0" rIns="0" bIns="0" rtlCol="0" anchor="t"/>
          <a:lstStyle/>
          <a:p>
            <a:pPr marL="274320" indent="-274320" algn="l">
              <a:lnSpc>
                <a:spcPts val="1600"/>
              </a:lnSpc>
              <a:spcBef>
                <a:spcPts val="1200"/>
              </a:spcBef>
              <a:buClr>
                <a:srgbClr val="034F86"/>
              </a:buClr>
              <a:buSzPct val="100000"/>
              <a:buChar char="•"/>
            </a:pPr>
            <a:r>
              <a:rPr lang="en-US" sz="1300" dirty="0">
                <a:solidFill>
                  <a:srgbClr val="000000">
                    <a:alpha val="99000"/>
                  </a:srgbClr>
                </a:solidFill>
                <a:latin typeface="Aptos" panose="020B0004020202020204" pitchFamily="34" charset="0"/>
                <a:ea typeface="Aptos" pitchFamily="34" charset="-122"/>
                <a:cs typeface="Aptos" pitchFamily="34" charset="-120"/>
              </a:rPr>
              <a:t>Users can upload source data, add a few simple instructions (for example, picking the lowest action levels per chemical), and the tool automatically turns it into an EQuIS-ready EDD. </a:t>
            </a:r>
            <a:endParaRPr lang="en-US" sz="1300" dirty="0">
              <a:latin typeface="Aptos" panose="020B0004020202020204" pitchFamily="34" charset="0"/>
            </a:endParaRPr>
          </a:p>
          <a:p>
            <a:pPr marL="274320" indent="-274320" algn="l">
              <a:lnSpc>
                <a:spcPts val="1600"/>
              </a:lnSpc>
              <a:spcBef>
                <a:spcPts val="1200"/>
              </a:spcBef>
              <a:buClr>
                <a:srgbClr val="034F86"/>
              </a:buClr>
              <a:buSzPct val="100000"/>
              <a:buChar char="•"/>
            </a:pPr>
            <a:r>
              <a:rPr lang="en-US" sz="1300" dirty="0">
                <a:solidFill>
                  <a:srgbClr val="000000">
                    <a:alpha val="99000"/>
                  </a:srgbClr>
                </a:solidFill>
                <a:latin typeface="Aptos" panose="020B0004020202020204" pitchFamily="34" charset="0"/>
                <a:ea typeface="Aptos" pitchFamily="34" charset="-122"/>
                <a:cs typeface="Aptos" pitchFamily="34" charset="-120"/>
              </a:rPr>
              <a:t>For now, this will only support Action Level format but can be extended to others as well in the future. ​</a:t>
            </a:r>
            <a:endParaRPr lang="en-US" sz="1300" dirty="0">
              <a:latin typeface="Aptos" panose="020B0004020202020204" pitchFamily="34" charset="0"/>
            </a:endParaRPr>
          </a:p>
        </p:txBody>
      </p:sp>
      <p:pic>
        <p:nvPicPr>
          <p:cNvPr id="7" name="Image 1" descr="preencoded.png"/>
          <p:cNvPicPr>
            <a:picLocks noChangeAspect="1"/>
          </p:cNvPicPr>
          <p:nvPr/>
        </p:nvPicPr>
        <p:blipFill>
          <a:blip r:embed="rId4"/>
          <a:srcRect/>
          <a:stretch/>
        </p:blipFill>
        <p:spPr>
          <a:xfrm>
            <a:off x="4152900" y="1000125"/>
            <a:ext cx="4505325" cy="3152775"/>
          </a:xfrm>
          <a:prstGeom prst="rect">
            <a:avLst/>
          </a:prstGeom>
        </p:spPr>
      </p:pic>
      <p:sp>
        <p:nvSpPr>
          <p:cNvPr id="10" name="Text 2">
            <a:extLst>
              <a:ext uri="{FF2B5EF4-FFF2-40B4-BE49-F238E27FC236}">
                <a16:creationId xmlns:a16="http://schemas.microsoft.com/office/drawing/2014/main" id="{D0362ABC-0B04-33CC-371C-92E8F6960FBE}"/>
              </a:ext>
            </a:extLst>
          </p:cNvPr>
          <p:cNvSpPr/>
          <p:nvPr/>
        </p:nvSpPr>
        <p:spPr>
          <a:xfrm>
            <a:off x="466725" y="4738688"/>
            <a:ext cx="2293354" cy="176213"/>
          </a:xfrm>
          <a:prstGeom prst="rect">
            <a:avLst/>
          </a:prstGeom>
          <a:noFill/>
          <a:ln/>
        </p:spPr>
        <p:txBody>
          <a:bodyPr wrap="square" lIns="0" tIns="0" rIns="0" bIns="0" rtlCol="0" anchor="t"/>
          <a:lstStyle/>
          <a:p>
            <a:pPr>
              <a:lnSpc>
                <a:spcPts val="1305"/>
              </a:lnSpc>
            </a:pPr>
            <a:r>
              <a:rPr lang="en-US" sz="1050" dirty="0">
                <a:solidFill>
                  <a:srgbClr val="000000">
                    <a:alpha val="99000"/>
                  </a:srgbClr>
                </a:solidFill>
                <a:latin typeface="Aptos"/>
              </a:rPr>
              <a:t>Copyright </a:t>
            </a:r>
            <a:r>
              <a:rPr lang="en-US" sz="1050" dirty="0" err="1">
                <a:solidFill>
                  <a:srgbClr val="000000">
                    <a:alpha val="99000"/>
                  </a:srgbClr>
                </a:solidFill>
                <a:latin typeface="Aptos"/>
              </a:rPr>
              <a:t>EarthSoft</a:t>
            </a:r>
            <a:r>
              <a:rPr lang="en-US" sz="1050" dirty="0">
                <a:solidFill>
                  <a:srgbClr val="000000">
                    <a:alpha val="99000"/>
                  </a:srgbClr>
                </a:solidFill>
                <a:latin typeface="Aptos"/>
              </a:rPr>
              <a:t> Inc. 2026</a:t>
            </a:r>
            <a:endParaRPr lang="en-US" dirty="0"/>
          </a:p>
        </p:txBody>
      </p:sp>
      <p:sp>
        <p:nvSpPr>
          <p:cNvPr id="12" name="Text 3">
            <a:extLst>
              <a:ext uri="{FF2B5EF4-FFF2-40B4-BE49-F238E27FC236}">
                <a16:creationId xmlns:a16="http://schemas.microsoft.com/office/drawing/2014/main" id="{6B0C8CD1-653F-AA59-5C35-57CA96CAA3CF}"/>
              </a:ext>
            </a:extLst>
          </p:cNvPr>
          <p:cNvSpPr/>
          <p:nvPr/>
        </p:nvSpPr>
        <p:spPr>
          <a:xfrm>
            <a:off x="7183599" y="4738688"/>
            <a:ext cx="1503202" cy="176213"/>
          </a:xfrm>
          <a:prstGeom prst="rect">
            <a:avLst/>
          </a:prstGeom>
          <a:noFill/>
          <a:ln/>
        </p:spPr>
        <p:txBody>
          <a:bodyPr wrap="square" lIns="0" tIns="0" rIns="0" bIns="0" rtlCol="0" anchor="t"/>
          <a:lstStyle/>
          <a:p>
            <a:pPr marL="0" indent="0" algn="r">
              <a:lnSpc>
                <a:spcPts val="1305"/>
              </a:lnSpc>
              <a:buNone/>
            </a:pPr>
            <a:r>
              <a:rPr lang="en-US" sz="1050">
                <a:solidFill>
                  <a:srgbClr val="000000">
                    <a:alpha val="99000"/>
                  </a:srgbClr>
                </a:solidFill>
                <a:latin typeface="Aptos"/>
              </a:rPr>
              <a:t>earthsoft.com</a:t>
            </a:r>
            <a:endParaRPr lang="en-US" sz="1069"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r="27273" b="24104"/>
          <a:stretch/>
        </p:blipFill>
        <p:spPr>
          <a:xfrm>
            <a:off x="5295900" y="1814513"/>
            <a:ext cx="3848100" cy="3328988"/>
          </a:xfrm>
          <a:prstGeom prst="rect">
            <a:avLst/>
          </a:prstGeom>
        </p:spPr>
      </p:pic>
      <p:sp>
        <p:nvSpPr>
          <p:cNvPr id="3" name="Shape 0"/>
          <p:cNvSpPr/>
          <p:nvPr/>
        </p:nvSpPr>
        <p:spPr>
          <a:xfrm>
            <a:off x="5838825" y="0"/>
            <a:ext cx="3305175" cy="4533900"/>
          </a:xfrm>
          <a:prstGeom prst="rect">
            <a:avLst/>
          </a:prstGeom>
          <a:solidFill>
            <a:srgbClr val="034F86"/>
          </a:solidFill>
          <a:ln/>
        </p:spPr>
        <p:txBody>
          <a:bodyPr/>
          <a:lstStyle/>
          <a:p>
            <a:endParaRPr lang="en-UZ"/>
          </a:p>
        </p:txBody>
      </p:sp>
      <p:sp>
        <p:nvSpPr>
          <p:cNvPr id="4" name="Text 1"/>
          <p:cNvSpPr/>
          <p:nvPr/>
        </p:nvSpPr>
        <p:spPr>
          <a:xfrm>
            <a:off x="461963" y="500063"/>
            <a:ext cx="3328988" cy="304800"/>
          </a:xfrm>
          <a:prstGeom prst="rect">
            <a:avLst/>
          </a:prstGeom>
          <a:noFill/>
          <a:ln/>
        </p:spPr>
        <p:txBody>
          <a:bodyPr wrap="square" lIns="0" tIns="0" rIns="0" bIns="0" rtlCol="0" anchor="t"/>
          <a:lstStyle/>
          <a:p>
            <a:pPr marL="0" indent="0" algn="l">
              <a:lnSpc>
                <a:spcPts val="2280"/>
              </a:lnSpc>
              <a:buNone/>
            </a:pPr>
            <a:r>
              <a:rPr lang="en-US" sz="2280" b="1" dirty="0">
                <a:solidFill>
                  <a:srgbClr val="034F86">
                    <a:alpha val="99000"/>
                  </a:srgbClr>
                </a:solidFill>
                <a:latin typeface="Aptos" pitchFamily="34" charset="0"/>
                <a:ea typeface="Aptos" pitchFamily="34" charset="-122"/>
                <a:cs typeface="Aptos" pitchFamily="34" charset="-120"/>
              </a:rPr>
              <a:t>Natural Language Query​</a:t>
            </a:r>
            <a:endParaRPr lang="en-US" sz="2280" dirty="0"/>
          </a:p>
        </p:txBody>
      </p:sp>
      <p:sp>
        <p:nvSpPr>
          <p:cNvPr id="5" name="Text 2"/>
          <p:cNvSpPr/>
          <p:nvPr/>
        </p:nvSpPr>
        <p:spPr>
          <a:xfrm>
            <a:off x="466725" y="1414463"/>
            <a:ext cx="4271963" cy="2509838"/>
          </a:xfrm>
          <a:prstGeom prst="rect">
            <a:avLst/>
          </a:prstGeom>
          <a:noFill/>
          <a:ln/>
        </p:spPr>
        <p:txBody>
          <a:bodyPr wrap="square" lIns="0" tIns="0" rIns="0" bIns="0" rtlCol="0" anchor="t"/>
          <a:lstStyle/>
          <a:p>
            <a:pPr marL="274320" indent="-274320" algn="l">
              <a:lnSpc>
                <a:spcPts val="1700"/>
              </a:lnSpc>
              <a:spcBef>
                <a:spcPts val="1200"/>
              </a:spcBef>
              <a:buClr>
                <a:srgbClr val="034F86"/>
              </a:buClr>
              <a:buSzPct val="100000"/>
              <a:buChar char="•"/>
            </a:pPr>
            <a:r>
              <a:rPr lang="en-US" sz="1300" dirty="0">
                <a:solidFill>
                  <a:srgbClr val="000000">
                    <a:alpha val="99000"/>
                  </a:srgbClr>
                </a:solidFill>
                <a:latin typeface="Aptos" panose="020B0004020202020204" pitchFamily="34" charset="0"/>
                <a:ea typeface="Aptos" pitchFamily="34" charset="-122"/>
                <a:cs typeface="Aptos" pitchFamily="34" charset="-120"/>
              </a:rPr>
              <a:t>A user submits a natural-language query.​</a:t>
            </a:r>
            <a:endParaRPr lang="en-US" sz="1300" dirty="0">
              <a:latin typeface="Aptos" panose="020B0004020202020204" pitchFamily="34" charset="0"/>
            </a:endParaRPr>
          </a:p>
          <a:p>
            <a:pPr marL="274320" indent="-274320" algn="l">
              <a:lnSpc>
                <a:spcPts val="1700"/>
              </a:lnSpc>
              <a:spcBef>
                <a:spcPts val="1200"/>
              </a:spcBef>
              <a:buClr>
                <a:srgbClr val="034F86"/>
              </a:buClr>
              <a:buSzPct val="100000"/>
              <a:buChar char="•"/>
            </a:pPr>
            <a:r>
              <a:rPr lang="en-US" sz="1300" dirty="0">
                <a:solidFill>
                  <a:srgbClr val="000000">
                    <a:alpha val="99000"/>
                  </a:srgbClr>
                </a:solidFill>
                <a:latin typeface="Aptos" panose="020B0004020202020204" pitchFamily="34" charset="0"/>
                <a:ea typeface="Aptos" pitchFamily="34" charset="-122"/>
                <a:cs typeface="Aptos" pitchFamily="34" charset="-120"/>
              </a:rPr>
              <a:t>The LLM processes the query and sends a structured MCP request to a SQL-enabled MCP server.​</a:t>
            </a:r>
            <a:endParaRPr lang="en-US" sz="1300" dirty="0">
              <a:latin typeface="Aptos" panose="020B0004020202020204" pitchFamily="34" charset="0"/>
            </a:endParaRPr>
          </a:p>
          <a:p>
            <a:pPr marL="274320" indent="-274320" algn="l">
              <a:lnSpc>
                <a:spcPts val="1700"/>
              </a:lnSpc>
              <a:spcBef>
                <a:spcPts val="1200"/>
              </a:spcBef>
              <a:buClr>
                <a:srgbClr val="034F86"/>
              </a:buClr>
              <a:buSzPct val="100000"/>
              <a:buChar char="•"/>
            </a:pPr>
            <a:r>
              <a:rPr lang="en-US" sz="1300" dirty="0">
                <a:solidFill>
                  <a:srgbClr val="000000">
                    <a:alpha val="99000"/>
                  </a:srgbClr>
                </a:solidFill>
                <a:latin typeface="Aptos" panose="020B0004020202020204" pitchFamily="34" charset="0"/>
                <a:ea typeface="Aptos" pitchFamily="34" charset="-122"/>
                <a:cs typeface="Aptos" pitchFamily="34" charset="-120"/>
              </a:rPr>
              <a:t>The MCP server translates the request into SQL, checks permissions, executes the query, and delivers the results in a table format.​</a:t>
            </a:r>
            <a:endParaRPr lang="en-US" sz="1300" dirty="0">
              <a:latin typeface="Aptos" panose="020B0004020202020204" pitchFamily="34" charset="0"/>
            </a:endParaRPr>
          </a:p>
          <a:p>
            <a:pPr marL="274320" indent="-274320" algn="l">
              <a:lnSpc>
                <a:spcPts val="1700"/>
              </a:lnSpc>
              <a:spcBef>
                <a:spcPts val="1200"/>
              </a:spcBef>
              <a:buClr>
                <a:srgbClr val="034F86"/>
              </a:buClr>
              <a:buSzPct val="100000"/>
              <a:buChar char="•"/>
            </a:pPr>
            <a:r>
              <a:rPr lang="en-US" sz="1300" dirty="0">
                <a:solidFill>
                  <a:srgbClr val="000000">
                    <a:alpha val="99000"/>
                  </a:srgbClr>
                </a:solidFill>
                <a:latin typeface="Aptos" panose="020B0004020202020204" pitchFamily="34" charset="0"/>
                <a:ea typeface="Aptos" pitchFamily="34" charset="-122"/>
                <a:cs typeface="Aptos" pitchFamily="34" charset="-120"/>
              </a:rPr>
              <a:t>Additionally, the LLM may produce a narrative summary or further insights derived from the dataset provided.​</a:t>
            </a:r>
            <a:endParaRPr lang="en-US" sz="1300" dirty="0">
              <a:latin typeface="Aptos" panose="020B0004020202020204" pitchFamily="34" charset="0"/>
            </a:endParaRPr>
          </a:p>
        </p:txBody>
      </p:sp>
      <p:pic>
        <p:nvPicPr>
          <p:cNvPr id="7" name="Image 1" descr="preencoded.png"/>
          <p:cNvPicPr>
            <a:picLocks noChangeAspect="1"/>
          </p:cNvPicPr>
          <p:nvPr/>
        </p:nvPicPr>
        <p:blipFill>
          <a:blip r:embed="rId4"/>
          <a:srcRect/>
          <a:stretch/>
        </p:blipFill>
        <p:spPr>
          <a:xfrm>
            <a:off x="6405563" y="300038"/>
            <a:ext cx="2181225" cy="4610100"/>
          </a:xfrm>
          <a:prstGeom prst="rect">
            <a:avLst/>
          </a:prstGeom>
        </p:spPr>
      </p:pic>
      <p:sp>
        <p:nvSpPr>
          <p:cNvPr id="9" name="Text 2">
            <a:extLst>
              <a:ext uri="{FF2B5EF4-FFF2-40B4-BE49-F238E27FC236}">
                <a16:creationId xmlns:a16="http://schemas.microsoft.com/office/drawing/2014/main" id="{10D6D6A4-2706-6800-8B1E-CCF31A40C844}"/>
              </a:ext>
            </a:extLst>
          </p:cNvPr>
          <p:cNvSpPr/>
          <p:nvPr/>
        </p:nvSpPr>
        <p:spPr>
          <a:xfrm>
            <a:off x="466725" y="4738688"/>
            <a:ext cx="2293354" cy="176213"/>
          </a:xfrm>
          <a:prstGeom prst="rect">
            <a:avLst/>
          </a:prstGeom>
          <a:noFill/>
          <a:ln/>
        </p:spPr>
        <p:txBody>
          <a:bodyPr wrap="square" lIns="0" tIns="0" rIns="0" bIns="0" rtlCol="0" anchor="t"/>
          <a:lstStyle/>
          <a:p>
            <a:pPr>
              <a:lnSpc>
                <a:spcPts val="1305"/>
              </a:lnSpc>
            </a:pPr>
            <a:r>
              <a:rPr lang="en-US" sz="1050" dirty="0">
                <a:solidFill>
                  <a:srgbClr val="000000">
                    <a:alpha val="99000"/>
                  </a:srgbClr>
                </a:solidFill>
                <a:latin typeface="Aptos"/>
              </a:rPr>
              <a:t>Copyright </a:t>
            </a:r>
            <a:r>
              <a:rPr lang="en-US" sz="1050" dirty="0" err="1">
                <a:solidFill>
                  <a:srgbClr val="000000">
                    <a:alpha val="99000"/>
                  </a:srgbClr>
                </a:solidFill>
                <a:latin typeface="Aptos"/>
              </a:rPr>
              <a:t>EarthSoft</a:t>
            </a:r>
            <a:r>
              <a:rPr lang="en-US" sz="1050" dirty="0">
                <a:solidFill>
                  <a:srgbClr val="000000">
                    <a:alpha val="99000"/>
                  </a:srgbClr>
                </a:solidFill>
                <a:latin typeface="Aptos"/>
              </a:rPr>
              <a:t> Inc. 2026</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C552BD0-2439-8BC1-E614-C13E5A094AA4}"/>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A1FE8BCD-EF54-041B-94BA-C0C1E4EA3B7F}"/>
              </a:ext>
            </a:extLst>
          </p:cNvPr>
          <p:cNvSpPr/>
          <p:nvPr/>
        </p:nvSpPr>
        <p:spPr>
          <a:xfrm>
            <a:off x="461962" y="500063"/>
            <a:ext cx="6648521" cy="546265"/>
          </a:xfrm>
          <a:prstGeom prst="rect">
            <a:avLst/>
          </a:prstGeom>
          <a:noFill/>
          <a:ln/>
        </p:spPr>
        <p:txBody>
          <a:bodyPr wrap="square" lIns="0" tIns="0" rIns="0" bIns="0" rtlCol="0" anchor="t"/>
          <a:lstStyle/>
          <a:p>
            <a:pPr marL="0" indent="0" algn="l">
              <a:lnSpc>
                <a:spcPts val="2280"/>
              </a:lnSpc>
              <a:buNone/>
            </a:pPr>
            <a:r>
              <a:rPr lang="en-US" sz="2280" b="1" dirty="0">
                <a:solidFill>
                  <a:srgbClr val="034F86">
                    <a:alpha val="99000"/>
                  </a:srgbClr>
                </a:solidFill>
                <a:latin typeface="Aptos" pitchFamily="34" charset="0"/>
                <a:ea typeface="Aptos" pitchFamily="34" charset="-122"/>
                <a:cs typeface="Aptos" pitchFamily="34" charset="-120"/>
              </a:rPr>
              <a:t>Data Governance Scorecard Dashboard</a:t>
            </a:r>
            <a:endParaRPr lang="en-US" sz="2280" dirty="0"/>
          </a:p>
        </p:txBody>
      </p:sp>
      <p:sp>
        <p:nvSpPr>
          <p:cNvPr id="7" name="Text 2">
            <a:extLst>
              <a:ext uri="{FF2B5EF4-FFF2-40B4-BE49-F238E27FC236}">
                <a16:creationId xmlns:a16="http://schemas.microsoft.com/office/drawing/2014/main" id="{1F5B10FA-641F-422D-FF83-31D2CE8C2EA9}"/>
              </a:ext>
            </a:extLst>
          </p:cNvPr>
          <p:cNvSpPr/>
          <p:nvPr/>
        </p:nvSpPr>
        <p:spPr>
          <a:xfrm>
            <a:off x="466725" y="4738688"/>
            <a:ext cx="2293354" cy="176213"/>
          </a:xfrm>
          <a:prstGeom prst="rect">
            <a:avLst/>
          </a:prstGeom>
          <a:noFill/>
          <a:ln/>
        </p:spPr>
        <p:txBody>
          <a:bodyPr wrap="square" lIns="0" tIns="0" rIns="0" bIns="0" rtlCol="0" anchor="t"/>
          <a:lstStyle/>
          <a:p>
            <a:pPr>
              <a:lnSpc>
                <a:spcPts val="1305"/>
              </a:lnSpc>
            </a:pPr>
            <a:r>
              <a:rPr lang="en-US" sz="1050" dirty="0">
                <a:solidFill>
                  <a:srgbClr val="000000">
                    <a:alpha val="99000"/>
                  </a:srgbClr>
                </a:solidFill>
                <a:latin typeface="Aptos"/>
              </a:rPr>
              <a:t>Copyright </a:t>
            </a:r>
            <a:r>
              <a:rPr lang="en-US" sz="1050" dirty="0" err="1">
                <a:solidFill>
                  <a:srgbClr val="000000">
                    <a:alpha val="99000"/>
                  </a:srgbClr>
                </a:solidFill>
                <a:latin typeface="Aptos"/>
              </a:rPr>
              <a:t>EarthSoft</a:t>
            </a:r>
            <a:r>
              <a:rPr lang="en-US" sz="1050" dirty="0">
                <a:solidFill>
                  <a:srgbClr val="000000">
                    <a:alpha val="99000"/>
                  </a:srgbClr>
                </a:solidFill>
                <a:latin typeface="Aptos"/>
              </a:rPr>
              <a:t> Inc. 2026</a:t>
            </a:r>
            <a:endParaRPr lang="en-US" dirty="0"/>
          </a:p>
        </p:txBody>
      </p:sp>
      <p:sp>
        <p:nvSpPr>
          <p:cNvPr id="9" name="Text 3">
            <a:extLst>
              <a:ext uri="{FF2B5EF4-FFF2-40B4-BE49-F238E27FC236}">
                <a16:creationId xmlns:a16="http://schemas.microsoft.com/office/drawing/2014/main" id="{C7E3E136-7750-AFCB-DA07-D3E8D2D64769}"/>
              </a:ext>
            </a:extLst>
          </p:cNvPr>
          <p:cNvSpPr/>
          <p:nvPr/>
        </p:nvSpPr>
        <p:spPr>
          <a:xfrm>
            <a:off x="7183599" y="4738688"/>
            <a:ext cx="1503202" cy="176213"/>
          </a:xfrm>
          <a:prstGeom prst="rect">
            <a:avLst/>
          </a:prstGeom>
          <a:noFill/>
          <a:ln/>
        </p:spPr>
        <p:txBody>
          <a:bodyPr wrap="square" lIns="0" tIns="0" rIns="0" bIns="0" rtlCol="0" anchor="t"/>
          <a:lstStyle/>
          <a:p>
            <a:pPr marL="0" indent="0" algn="r">
              <a:lnSpc>
                <a:spcPts val="1305"/>
              </a:lnSpc>
              <a:buNone/>
            </a:pPr>
            <a:r>
              <a:rPr lang="en-US" sz="1050">
                <a:solidFill>
                  <a:srgbClr val="000000">
                    <a:alpha val="99000"/>
                  </a:srgbClr>
                </a:solidFill>
                <a:latin typeface="Aptos"/>
              </a:rPr>
              <a:t>earthsoft.com</a:t>
            </a:r>
            <a:endParaRPr lang="en-US" sz="1069" dirty="0"/>
          </a:p>
        </p:txBody>
      </p:sp>
      <p:pic>
        <p:nvPicPr>
          <p:cNvPr id="4" name="Picture 3">
            <a:extLst>
              <a:ext uri="{FF2B5EF4-FFF2-40B4-BE49-F238E27FC236}">
                <a16:creationId xmlns:a16="http://schemas.microsoft.com/office/drawing/2014/main" id="{B9E9AC68-9B01-9241-F907-63996C7721BB}"/>
              </a:ext>
            </a:extLst>
          </p:cNvPr>
          <p:cNvPicPr>
            <a:picLocks noChangeAspect="1"/>
          </p:cNvPicPr>
          <p:nvPr/>
        </p:nvPicPr>
        <p:blipFill>
          <a:blip r:embed="rId3"/>
          <a:stretch>
            <a:fillRect/>
          </a:stretch>
        </p:blipFill>
        <p:spPr>
          <a:xfrm>
            <a:off x="3746258" y="1187356"/>
            <a:ext cx="5374995" cy="2964762"/>
          </a:xfrm>
          <a:prstGeom prst="rect">
            <a:avLst/>
          </a:prstGeom>
        </p:spPr>
      </p:pic>
      <p:sp>
        <p:nvSpPr>
          <p:cNvPr id="5" name="TextBox 4">
            <a:extLst>
              <a:ext uri="{FF2B5EF4-FFF2-40B4-BE49-F238E27FC236}">
                <a16:creationId xmlns:a16="http://schemas.microsoft.com/office/drawing/2014/main" id="{9863E7C4-B8D6-A10B-4976-9708628F3284}"/>
              </a:ext>
            </a:extLst>
          </p:cNvPr>
          <p:cNvSpPr txBox="1"/>
          <p:nvPr/>
        </p:nvSpPr>
        <p:spPr>
          <a:xfrm>
            <a:off x="175147" y="1104007"/>
            <a:ext cx="3571111" cy="3366563"/>
          </a:xfrm>
          <a:prstGeom prst="rect">
            <a:avLst/>
          </a:prstGeom>
          <a:noFill/>
        </p:spPr>
        <p:txBody>
          <a:bodyPr wrap="square">
            <a:spAutoFit/>
          </a:bodyPr>
          <a:lstStyle/>
          <a:p>
            <a:pPr>
              <a:lnSpc>
                <a:spcPts val="1600"/>
              </a:lnSpc>
            </a:pPr>
            <a:r>
              <a:rPr lang="en-US" sz="1200" dirty="0">
                <a:latin typeface="Aptos" panose="020B0004020202020204" pitchFamily="34" charset="0"/>
              </a:rPr>
              <a:t>The report engine calculates facility scores from real submission and validation data, tracks performance tiers, and shows month-over-month trends — all configurable without code changes.</a:t>
            </a:r>
          </a:p>
          <a:p>
            <a:pPr>
              <a:lnSpc>
                <a:spcPts val="1600"/>
              </a:lnSpc>
            </a:pPr>
            <a:endParaRPr lang="en-US" sz="1200" dirty="0">
              <a:latin typeface="Aptos" panose="020B0004020202020204" pitchFamily="34" charset="0"/>
            </a:endParaRPr>
          </a:p>
          <a:p>
            <a:pPr>
              <a:lnSpc>
                <a:spcPts val="1600"/>
              </a:lnSpc>
            </a:pPr>
            <a:r>
              <a:rPr lang="en-US" sz="1200" dirty="0">
                <a:latin typeface="Aptos" panose="020B0004020202020204" pitchFamily="34" charset="0"/>
              </a:rPr>
              <a:t>The data behind the templates are structured and consistent, which means users can ask plain language questions directly on top of it.</a:t>
            </a:r>
          </a:p>
          <a:p>
            <a:pPr marL="274320">
              <a:lnSpc>
                <a:spcPts val="1600"/>
              </a:lnSpc>
            </a:pPr>
            <a:r>
              <a:rPr lang="en-US" sz="1200" dirty="0">
                <a:latin typeface="Aptos" panose="020B0004020202020204" pitchFamily="34" charset="0"/>
              </a:rPr>
              <a:t>“Which facilities are declining?”</a:t>
            </a:r>
          </a:p>
          <a:p>
            <a:pPr marL="274320">
              <a:lnSpc>
                <a:spcPts val="1600"/>
              </a:lnSpc>
            </a:pPr>
            <a:r>
              <a:rPr lang="en-US" sz="1200" dirty="0">
                <a:latin typeface="Aptos" panose="020B0004020202020204" pitchFamily="34" charset="0"/>
              </a:rPr>
              <a:t>“What is driving the Bronze score at this site?”</a:t>
            </a:r>
          </a:p>
          <a:p>
            <a:pPr marL="274320">
              <a:lnSpc>
                <a:spcPts val="1600"/>
              </a:lnSpc>
            </a:pPr>
            <a:r>
              <a:rPr lang="en-US" sz="1200" dirty="0">
                <a:latin typeface="Aptos" panose="020B0004020202020204" pitchFamily="34" charset="0"/>
              </a:rPr>
              <a:t>“Which labs have the lowest acceptance rate this quarter?” </a:t>
            </a:r>
          </a:p>
          <a:p>
            <a:pPr>
              <a:lnSpc>
                <a:spcPts val="1600"/>
              </a:lnSpc>
            </a:pPr>
            <a:endParaRPr lang="en-US" sz="1200" dirty="0">
              <a:latin typeface="Aptos" panose="020B0004020202020204" pitchFamily="34" charset="0"/>
            </a:endParaRPr>
          </a:p>
          <a:p>
            <a:pPr>
              <a:lnSpc>
                <a:spcPts val="1600"/>
              </a:lnSpc>
            </a:pPr>
            <a:r>
              <a:rPr lang="en-US" sz="1200" dirty="0">
                <a:latin typeface="Aptos" panose="020B0004020202020204" pitchFamily="34" charset="0"/>
              </a:rPr>
              <a:t>That's the AI readiness piece — clean governed data that an AI assistant can actually answer questions on.</a:t>
            </a:r>
          </a:p>
        </p:txBody>
      </p:sp>
    </p:spTree>
    <p:extLst>
      <p:ext uri="{BB962C8B-B14F-4D97-AF65-F5344CB8AC3E}">
        <p14:creationId xmlns:p14="http://schemas.microsoft.com/office/powerpoint/2010/main" val="30777968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7">
    <p:bg>
      <p:bgPr>
        <a:solidFill>
          <a:srgbClr val="034F86"/>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9144000" cy="5143500"/>
          </a:xfrm>
          <a:prstGeom prst="rect">
            <a:avLst/>
          </a:prstGeom>
        </p:spPr>
      </p:pic>
      <p:pic>
        <p:nvPicPr>
          <p:cNvPr id="3" name="Image 1" descr="preencoded.png"/>
          <p:cNvPicPr>
            <a:picLocks noChangeAspect="1"/>
          </p:cNvPicPr>
          <p:nvPr/>
        </p:nvPicPr>
        <p:blipFill>
          <a:blip r:embed="rId4"/>
          <a:srcRect/>
          <a:stretch/>
        </p:blipFill>
        <p:spPr>
          <a:xfrm>
            <a:off x="6886575" y="400050"/>
            <a:ext cx="1900238" cy="423863"/>
          </a:xfrm>
          <a:prstGeom prst="rect">
            <a:avLst/>
          </a:prstGeom>
        </p:spPr>
      </p:pic>
      <p:sp>
        <p:nvSpPr>
          <p:cNvPr id="4" name="Text 0"/>
          <p:cNvSpPr/>
          <p:nvPr/>
        </p:nvSpPr>
        <p:spPr>
          <a:xfrm>
            <a:off x="347663" y="4002881"/>
            <a:ext cx="8462963" cy="923925"/>
          </a:xfrm>
          <a:prstGeom prst="rect">
            <a:avLst/>
          </a:prstGeom>
          <a:noFill/>
          <a:ln/>
        </p:spPr>
        <p:txBody>
          <a:bodyPr wrap="square" lIns="0" tIns="0" rIns="0" bIns="0" rtlCol="0" anchor="t"/>
          <a:lstStyle/>
          <a:p>
            <a:pPr marL="0" indent="0" algn="l">
              <a:lnSpc>
                <a:spcPts val="6906"/>
              </a:lnSpc>
              <a:buNone/>
            </a:pPr>
            <a:r>
              <a:rPr lang="en-US" sz="7674" b="1" kern="0" spc="-153" dirty="0">
                <a:solidFill>
                  <a:srgbClr val="E0F2FF">
                    <a:alpha val="99000"/>
                  </a:srgbClr>
                </a:solidFill>
                <a:latin typeface="Aptos" pitchFamily="34" charset="0"/>
                <a:ea typeface="Aptos" pitchFamily="34" charset="-122"/>
                <a:cs typeface="Aptos" pitchFamily="34" charset="-120"/>
              </a:rPr>
              <a:t>Key Takeaways</a:t>
            </a:r>
            <a:endParaRPr lang="en-US" sz="7674" dirty="0"/>
          </a:p>
        </p:txBody>
      </p:sp>
      <p:sp>
        <p:nvSpPr>
          <p:cNvPr id="5" name="Text 1"/>
          <p:cNvSpPr/>
          <p:nvPr/>
        </p:nvSpPr>
        <p:spPr>
          <a:xfrm>
            <a:off x="409575" y="347663"/>
            <a:ext cx="5743575" cy="1357313"/>
          </a:xfrm>
          <a:prstGeom prst="rect">
            <a:avLst/>
          </a:prstGeom>
          <a:noFill/>
          <a:ln/>
        </p:spPr>
        <p:txBody>
          <a:bodyPr wrap="square" lIns="0" tIns="0" rIns="0" bIns="0" rtlCol="0" anchor="t"/>
          <a:lstStyle/>
          <a:p>
            <a:pPr marL="0" indent="0" algn="l">
              <a:lnSpc>
                <a:spcPts val="3800"/>
              </a:lnSpc>
              <a:buNone/>
            </a:pPr>
            <a:r>
              <a:rPr lang="en-US" sz="3390" b="1" dirty="0">
                <a:solidFill>
                  <a:srgbClr val="E0F2FF">
                    <a:alpha val="99000"/>
                  </a:srgbClr>
                </a:solidFill>
                <a:latin typeface="Aptos" pitchFamily="34" charset="0"/>
                <a:ea typeface="Aptos" pitchFamily="34" charset="-122"/>
                <a:cs typeface="Aptos" pitchFamily="34" charset="-120"/>
              </a:rPr>
              <a:t>Govern EQuIS® data for quality, traceability, and safe AI adoption​!</a:t>
            </a:r>
            <a:endParaRPr lang="en-US" sz="339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530E6-F5BF-B845-905D-9C9DA61024EF}"/>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A9814832-D0E2-F562-1326-9FA617DAF7DC}"/>
              </a:ext>
            </a:extLst>
          </p:cNvPr>
          <p:cNvSpPr/>
          <p:nvPr/>
        </p:nvSpPr>
        <p:spPr>
          <a:xfrm>
            <a:off x="461963" y="500063"/>
            <a:ext cx="8605838" cy="304800"/>
          </a:xfrm>
          <a:prstGeom prst="rect">
            <a:avLst/>
          </a:prstGeom>
          <a:noFill/>
          <a:ln/>
        </p:spPr>
        <p:txBody>
          <a:bodyPr wrap="square" lIns="0" tIns="0" rIns="0" bIns="0" rtlCol="0" anchor="t"/>
          <a:lstStyle/>
          <a:p>
            <a:pPr marL="0" indent="0" algn="l">
              <a:lnSpc>
                <a:spcPts val="2280"/>
              </a:lnSpc>
              <a:buNone/>
            </a:pPr>
            <a:r>
              <a:rPr lang="en-US" sz="2280" b="1" dirty="0">
                <a:solidFill>
                  <a:srgbClr val="034F86">
                    <a:alpha val="99000"/>
                  </a:srgbClr>
                </a:solidFill>
                <a:latin typeface="Aptos" pitchFamily="34" charset="0"/>
                <a:ea typeface="Aptos" pitchFamily="34" charset="-122"/>
                <a:cs typeface="Aptos" pitchFamily="34" charset="-120"/>
              </a:rPr>
              <a:t>Six principles to govern AI-ready environmental data​</a:t>
            </a:r>
            <a:endParaRPr lang="en-US" sz="2280" dirty="0"/>
          </a:p>
        </p:txBody>
      </p:sp>
      <p:pic>
        <p:nvPicPr>
          <p:cNvPr id="3" name="Image 0" descr="preencoded.png">
            <a:extLst>
              <a:ext uri="{FF2B5EF4-FFF2-40B4-BE49-F238E27FC236}">
                <a16:creationId xmlns:a16="http://schemas.microsoft.com/office/drawing/2014/main" id="{C1709AEB-664F-6159-0D86-D640161C0A8E}"/>
              </a:ext>
            </a:extLst>
          </p:cNvPr>
          <p:cNvPicPr>
            <a:picLocks noChangeAspect="1"/>
          </p:cNvPicPr>
          <p:nvPr/>
        </p:nvPicPr>
        <p:blipFill>
          <a:blip r:embed="rId3"/>
          <a:srcRect/>
          <a:stretch/>
        </p:blipFill>
        <p:spPr>
          <a:xfrm>
            <a:off x="461963" y="919162"/>
            <a:ext cx="2935030" cy="252413"/>
          </a:xfrm>
          <a:prstGeom prst="rect">
            <a:avLst/>
          </a:prstGeom>
        </p:spPr>
      </p:pic>
      <p:sp>
        <p:nvSpPr>
          <p:cNvPr id="4" name="Text 1">
            <a:extLst>
              <a:ext uri="{FF2B5EF4-FFF2-40B4-BE49-F238E27FC236}">
                <a16:creationId xmlns:a16="http://schemas.microsoft.com/office/drawing/2014/main" id="{37CCDB67-7470-FACC-CE29-21EFFD76FDFF}"/>
              </a:ext>
            </a:extLst>
          </p:cNvPr>
          <p:cNvSpPr/>
          <p:nvPr/>
        </p:nvSpPr>
        <p:spPr>
          <a:xfrm>
            <a:off x="510253" y="951192"/>
            <a:ext cx="2838450" cy="190500"/>
          </a:xfrm>
          <a:prstGeom prst="rect">
            <a:avLst/>
          </a:prstGeom>
          <a:noFill/>
          <a:ln/>
        </p:spPr>
        <p:txBody>
          <a:bodyPr wrap="square" lIns="0" tIns="0" rIns="0" bIns="0" rtlCol="0" anchor="t"/>
          <a:lstStyle/>
          <a:p>
            <a:pPr marL="0" indent="0" algn="ctr">
              <a:lnSpc>
                <a:spcPts val="1436"/>
              </a:lnSpc>
              <a:buNone/>
            </a:pPr>
            <a:r>
              <a:rPr lang="en-US" sz="991" b="1" dirty="0">
                <a:solidFill>
                  <a:srgbClr val="FFFFFF">
                    <a:alpha val="99000"/>
                  </a:srgbClr>
                </a:solidFill>
                <a:latin typeface="Aptos" pitchFamily="34" charset="0"/>
                <a:ea typeface="Aptos" pitchFamily="34" charset="-122"/>
                <a:cs typeface="Aptos" pitchFamily="34" charset="-120"/>
              </a:rPr>
              <a:t>Governance principles: fit-for-purpose controls​</a:t>
            </a:r>
            <a:endParaRPr lang="en-US" sz="991" dirty="0"/>
          </a:p>
        </p:txBody>
      </p:sp>
      <p:sp>
        <p:nvSpPr>
          <p:cNvPr id="5" name="Text 2">
            <a:extLst>
              <a:ext uri="{FF2B5EF4-FFF2-40B4-BE49-F238E27FC236}">
                <a16:creationId xmlns:a16="http://schemas.microsoft.com/office/drawing/2014/main" id="{8F6A4153-D706-4308-CFB3-EC87F0D20405}"/>
              </a:ext>
            </a:extLst>
          </p:cNvPr>
          <p:cNvSpPr/>
          <p:nvPr/>
        </p:nvSpPr>
        <p:spPr>
          <a:xfrm>
            <a:off x="966788" y="1471613"/>
            <a:ext cx="3524250" cy="195263"/>
          </a:xfrm>
          <a:prstGeom prst="rect">
            <a:avLst/>
          </a:prstGeom>
          <a:noFill/>
          <a:ln/>
        </p:spPr>
        <p:txBody>
          <a:bodyPr wrap="square" lIns="0" tIns="0" rIns="0" bIns="0" rtlCol="0" anchor="t"/>
          <a:lstStyle/>
          <a:p>
            <a:pPr marL="0" indent="0" algn="l">
              <a:lnSpc>
                <a:spcPts val="1446"/>
              </a:lnSpc>
              <a:buNone/>
            </a:pPr>
            <a:r>
              <a:rPr lang="en-US" sz="1200" b="1" dirty="0">
                <a:solidFill>
                  <a:srgbClr val="034F86">
                    <a:alpha val="99000"/>
                  </a:srgbClr>
                </a:solidFill>
                <a:latin typeface="Aptos" pitchFamily="34" charset="0"/>
                <a:ea typeface="Aptos" pitchFamily="34" charset="-122"/>
                <a:cs typeface="Aptos" pitchFamily="34" charset="-120"/>
              </a:rPr>
              <a:t>Authoritative source​</a:t>
            </a:r>
            <a:endParaRPr lang="en-US" sz="1200" dirty="0"/>
          </a:p>
        </p:txBody>
      </p:sp>
      <p:sp>
        <p:nvSpPr>
          <p:cNvPr id="6" name="Text 3">
            <a:extLst>
              <a:ext uri="{FF2B5EF4-FFF2-40B4-BE49-F238E27FC236}">
                <a16:creationId xmlns:a16="http://schemas.microsoft.com/office/drawing/2014/main" id="{E373E445-7691-DA4F-9A23-F4B23DF3E16C}"/>
              </a:ext>
            </a:extLst>
          </p:cNvPr>
          <p:cNvSpPr/>
          <p:nvPr/>
        </p:nvSpPr>
        <p:spPr>
          <a:xfrm>
            <a:off x="966788" y="1666875"/>
            <a:ext cx="3262313" cy="485775"/>
          </a:xfrm>
          <a:prstGeom prst="rect">
            <a:avLst/>
          </a:prstGeom>
          <a:noFill/>
          <a:ln/>
        </p:spPr>
        <p:txBody>
          <a:bodyPr wrap="square" lIns="0" tIns="0" rIns="0" bIns="0" rtlCol="0" anchor="t"/>
          <a:lstStyle/>
          <a:p>
            <a:pPr marL="0" indent="0" algn="l">
              <a:lnSpc>
                <a:spcPts val="1197"/>
              </a:lnSpc>
              <a:buNone/>
            </a:pPr>
            <a:r>
              <a:rPr lang="en-US" sz="1000" dirty="0">
                <a:solidFill>
                  <a:srgbClr val="000000">
                    <a:alpha val="99000"/>
                  </a:srgbClr>
                </a:solidFill>
                <a:latin typeface="Aptos" pitchFamily="34" charset="0"/>
                <a:ea typeface="Aptos" pitchFamily="34" charset="-122"/>
                <a:cs typeface="Aptos" pitchFamily="34" charset="-120"/>
              </a:rPr>
              <a:t>Set EQuIS as system of record. Treat extracts and marts as derivatives. This prevents competing “truths” across reports, dashboards, and AI tools.​</a:t>
            </a:r>
            <a:endParaRPr lang="en-US" sz="1000" dirty="0"/>
          </a:p>
        </p:txBody>
      </p:sp>
      <p:sp>
        <p:nvSpPr>
          <p:cNvPr id="7" name="Shape 4">
            <a:extLst>
              <a:ext uri="{FF2B5EF4-FFF2-40B4-BE49-F238E27FC236}">
                <a16:creationId xmlns:a16="http://schemas.microsoft.com/office/drawing/2014/main" id="{E5F5FC69-687A-52C3-C14E-9AED5BDDF153}"/>
              </a:ext>
            </a:extLst>
          </p:cNvPr>
          <p:cNvSpPr/>
          <p:nvPr/>
        </p:nvSpPr>
        <p:spPr>
          <a:xfrm>
            <a:off x="800100" y="1495425"/>
            <a:ext cx="133350" cy="133350"/>
          </a:xfrm>
          <a:prstGeom prst="ellipse">
            <a:avLst/>
          </a:prstGeom>
          <a:solidFill>
            <a:srgbClr val="3BB54C"/>
          </a:solidFill>
          <a:ln/>
        </p:spPr>
        <p:txBody>
          <a:bodyPr/>
          <a:lstStyle/>
          <a:p>
            <a:endParaRPr lang="en-UZ"/>
          </a:p>
        </p:txBody>
      </p:sp>
      <p:sp>
        <p:nvSpPr>
          <p:cNvPr id="8" name="Text 5">
            <a:extLst>
              <a:ext uri="{FF2B5EF4-FFF2-40B4-BE49-F238E27FC236}">
                <a16:creationId xmlns:a16="http://schemas.microsoft.com/office/drawing/2014/main" id="{C8C59951-45BB-157E-D99B-84BC19D6EFDF}"/>
              </a:ext>
            </a:extLst>
          </p:cNvPr>
          <p:cNvSpPr/>
          <p:nvPr/>
        </p:nvSpPr>
        <p:spPr>
          <a:xfrm>
            <a:off x="842963" y="1532763"/>
            <a:ext cx="52388" cy="100013"/>
          </a:xfrm>
          <a:prstGeom prst="rect">
            <a:avLst/>
          </a:prstGeom>
          <a:noFill/>
          <a:ln/>
        </p:spPr>
        <p:txBody>
          <a:bodyPr wrap="square" lIns="0" tIns="0" rIns="0" bIns="0" rtlCol="0" anchor="t"/>
          <a:lstStyle/>
          <a:p>
            <a:pPr marL="0" indent="0" algn="ctr">
              <a:lnSpc>
                <a:spcPts val="737"/>
              </a:lnSpc>
              <a:buNone/>
            </a:pPr>
            <a:r>
              <a:rPr lang="en-US" sz="641" b="1" dirty="0">
                <a:solidFill>
                  <a:srgbClr val="FFFFFF">
                    <a:alpha val="99000"/>
                  </a:srgbClr>
                </a:solidFill>
                <a:latin typeface="Helvetica" pitchFamily="34" charset="0"/>
                <a:ea typeface="Helvetica" pitchFamily="34" charset="-122"/>
                <a:cs typeface="Helvetica" pitchFamily="34" charset="-120"/>
              </a:rPr>
              <a:t>1</a:t>
            </a:r>
            <a:endParaRPr lang="en-US" sz="641" dirty="0"/>
          </a:p>
        </p:txBody>
      </p:sp>
      <p:sp>
        <p:nvSpPr>
          <p:cNvPr id="9" name="Text 6">
            <a:extLst>
              <a:ext uri="{FF2B5EF4-FFF2-40B4-BE49-F238E27FC236}">
                <a16:creationId xmlns:a16="http://schemas.microsoft.com/office/drawing/2014/main" id="{CCA1B4C6-D9B5-3291-D7D9-EBD91CB7CE7E}"/>
              </a:ext>
            </a:extLst>
          </p:cNvPr>
          <p:cNvSpPr/>
          <p:nvPr/>
        </p:nvSpPr>
        <p:spPr>
          <a:xfrm>
            <a:off x="4933950" y="1471613"/>
            <a:ext cx="3524250" cy="195263"/>
          </a:xfrm>
          <a:prstGeom prst="rect">
            <a:avLst/>
          </a:prstGeom>
          <a:noFill/>
          <a:ln/>
        </p:spPr>
        <p:txBody>
          <a:bodyPr wrap="square" lIns="0" tIns="0" rIns="0" bIns="0" rtlCol="0" anchor="t"/>
          <a:lstStyle/>
          <a:p>
            <a:pPr marL="0" indent="0" algn="l">
              <a:lnSpc>
                <a:spcPts val="1446"/>
              </a:lnSpc>
              <a:buNone/>
            </a:pPr>
            <a:r>
              <a:rPr lang="en-US" sz="1200" b="1" dirty="0">
                <a:solidFill>
                  <a:srgbClr val="034F86">
                    <a:alpha val="99000"/>
                  </a:srgbClr>
                </a:solidFill>
                <a:latin typeface="Aptos" pitchFamily="34" charset="0"/>
                <a:ea typeface="Aptos" pitchFamily="34" charset="-122"/>
                <a:cs typeface="Aptos" pitchFamily="34" charset="-120"/>
              </a:rPr>
              <a:t>Risk-based controls​</a:t>
            </a:r>
            <a:endParaRPr lang="en-US" sz="1200" dirty="0"/>
          </a:p>
        </p:txBody>
      </p:sp>
      <p:sp>
        <p:nvSpPr>
          <p:cNvPr id="10" name="Text 7">
            <a:extLst>
              <a:ext uri="{FF2B5EF4-FFF2-40B4-BE49-F238E27FC236}">
                <a16:creationId xmlns:a16="http://schemas.microsoft.com/office/drawing/2014/main" id="{8AD10675-9BE9-F488-082C-D95177295D4E}"/>
              </a:ext>
            </a:extLst>
          </p:cNvPr>
          <p:cNvSpPr/>
          <p:nvPr/>
        </p:nvSpPr>
        <p:spPr>
          <a:xfrm>
            <a:off x="4933950" y="1666875"/>
            <a:ext cx="2919966" cy="485775"/>
          </a:xfrm>
          <a:prstGeom prst="rect">
            <a:avLst/>
          </a:prstGeom>
          <a:noFill/>
          <a:ln/>
        </p:spPr>
        <p:txBody>
          <a:bodyPr wrap="square" lIns="0" tIns="0" rIns="0" bIns="0" rtlCol="0" anchor="t"/>
          <a:lstStyle/>
          <a:p>
            <a:pPr marL="0" indent="0" algn="l">
              <a:lnSpc>
                <a:spcPts val="1197"/>
              </a:lnSpc>
              <a:buNone/>
            </a:pPr>
            <a:r>
              <a:rPr lang="en-US" sz="1000" dirty="0">
                <a:solidFill>
                  <a:srgbClr val="000000">
                    <a:alpha val="99000"/>
                  </a:srgbClr>
                </a:solidFill>
                <a:latin typeface="Aptos" pitchFamily="34" charset="0"/>
                <a:ea typeface="Aptos" pitchFamily="34" charset="-122"/>
                <a:cs typeface="Aptos" pitchFamily="34" charset="-120"/>
              </a:rPr>
              <a:t>Stricter review for compliance/decision outputs; lighter controls for exploratory work. Balances speed and defensibility.​</a:t>
            </a:r>
            <a:endParaRPr lang="en-US" sz="1000" dirty="0"/>
          </a:p>
        </p:txBody>
      </p:sp>
      <p:sp>
        <p:nvSpPr>
          <p:cNvPr id="11" name="Shape 8">
            <a:extLst>
              <a:ext uri="{FF2B5EF4-FFF2-40B4-BE49-F238E27FC236}">
                <a16:creationId xmlns:a16="http://schemas.microsoft.com/office/drawing/2014/main" id="{584A7B3C-14E3-4573-26FA-29A13893B047}"/>
              </a:ext>
            </a:extLst>
          </p:cNvPr>
          <p:cNvSpPr/>
          <p:nvPr/>
        </p:nvSpPr>
        <p:spPr>
          <a:xfrm>
            <a:off x="4767263" y="1495425"/>
            <a:ext cx="133350" cy="133350"/>
          </a:xfrm>
          <a:prstGeom prst="ellipse">
            <a:avLst/>
          </a:prstGeom>
          <a:solidFill>
            <a:srgbClr val="3BB54C"/>
          </a:solidFill>
          <a:ln/>
        </p:spPr>
        <p:txBody>
          <a:bodyPr/>
          <a:lstStyle/>
          <a:p>
            <a:endParaRPr lang="en-UZ"/>
          </a:p>
        </p:txBody>
      </p:sp>
      <p:sp>
        <p:nvSpPr>
          <p:cNvPr id="12" name="Text 9">
            <a:extLst>
              <a:ext uri="{FF2B5EF4-FFF2-40B4-BE49-F238E27FC236}">
                <a16:creationId xmlns:a16="http://schemas.microsoft.com/office/drawing/2014/main" id="{B135C768-231E-8A7D-AF16-8222CEC7E844}"/>
              </a:ext>
            </a:extLst>
          </p:cNvPr>
          <p:cNvSpPr/>
          <p:nvPr/>
        </p:nvSpPr>
        <p:spPr>
          <a:xfrm>
            <a:off x="4805363" y="1528001"/>
            <a:ext cx="52388" cy="100013"/>
          </a:xfrm>
          <a:prstGeom prst="rect">
            <a:avLst/>
          </a:prstGeom>
          <a:noFill/>
          <a:ln/>
        </p:spPr>
        <p:txBody>
          <a:bodyPr wrap="square" lIns="0" tIns="0" rIns="0" bIns="0" rtlCol="0" anchor="t"/>
          <a:lstStyle/>
          <a:p>
            <a:pPr marL="0" indent="0" algn="ctr">
              <a:lnSpc>
                <a:spcPts val="737"/>
              </a:lnSpc>
              <a:buNone/>
            </a:pPr>
            <a:r>
              <a:rPr lang="en-US" sz="641" b="1" dirty="0">
                <a:solidFill>
                  <a:srgbClr val="FFFFFF">
                    <a:alpha val="99000"/>
                  </a:srgbClr>
                </a:solidFill>
                <a:latin typeface="Helvetica" pitchFamily="34" charset="0"/>
                <a:ea typeface="Helvetica" pitchFamily="34" charset="-122"/>
                <a:cs typeface="Helvetica" pitchFamily="34" charset="-120"/>
              </a:rPr>
              <a:t>4</a:t>
            </a:r>
            <a:endParaRPr lang="en-US" sz="641" dirty="0"/>
          </a:p>
        </p:txBody>
      </p:sp>
      <p:sp>
        <p:nvSpPr>
          <p:cNvPr id="13" name="Text 10">
            <a:extLst>
              <a:ext uri="{FF2B5EF4-FFF2-40B4-BE49-F238E27FC236}">
                <a16:creationId xmlns:a16="http://schemas.microsoft.com/office/drawing/2014/main" id="{C1900F72-2D44-45EF-240E-CC11A5F8AA4C}"/>
              </a:ext>
            </a:extLst>
          </p:cNvPr>
          <p:cNvSpPr/>
          <p:nvPr/>
        </p:nvSpPr>
        <p:spPr>
          <a:xfrm>
            <a:off x="966788" y="2452688"/>
            <a:ext cx="3524250" cy="195263"/>
          </a:xfrm>
          <a:prstGeom prst="rect">
            <a:avLst/>
          </a:prstGeom>
          <a:noFill/>
          <a:ln/>
        </p:spPr>
        <p:txBody>
          <a:bodyPr wrap="square" lIns="0" tIns="0" rIns="0" bIns="0" rtlCol="0" anchor="t"/>
          <a:lstStyle/>
          <a:p>
            <a:pPr marL="0" indent="0" algn="l">
              <a:lnSpc>
                <a:spcPts val="1446"/>
              </a:lnSpc>
              <a:buNone/>
            </a:pPr>
            <a:r>
              <a:rPr lang="en-US" sz="1200" b="1" dirty="0">
                <a:solidFill>
                  <a:srgbClr val="034F86">
                    <a:alpha val="99000"/>
                  </a:srgbClr>
                </a:solidFill>
                <a:latin typeface="Aptos" pitchFamily="34" charset="0"/>
                <a:ea typeface="Aptos" pitchFamily="34" charset="-122"/>
                <a:cs typeface="Aptos" pitchFamily="34" charset="-120"/>
              </a:rPr>
              <a:t>Traceability by design​</a:t>
            </a:r>
            <a:endParaRPr lang="en-US" sz="1200" dirty="0"/>
          </a:p>
        </p:txBody>
      </p:sp>
      <p:sp>
        <p:nvSpPr>
          <p:cNvPr id="14" name="Text 11">
            <a:extLst>
              <a:ext uri="{FF2B5EF4-FFF2-40B4-BE49-F238E27FC236}">
                <a16:creationId xmlns:a16="http://schemas.microsoft.com/office/drawing/2014/main" id="{4F3CA35E-C5FA-8690-FDA6-415AC99100D3}"/>
              </a:ext>
            </a:extLst>
          </p:cNvPr>
          <p:cNvSpPr/>
          <p:nvPr/>
        </p:nvSpPr>
        <p:spPr>
          <a:xfrm>
            <a:off x="966788" y="2647950"/>
            <a:ext cx="3262313" cy="485775"/>
          </a:xfrm>
          <a:prstGeom prst="rect">
            <a:avLst/>
          </a:prstGeom>
          <a:noFill/>
          <a:ln/>
        </p:spPr>
        <p:txBody>
          <a:bodyPr wrap="square" lIns="0" tIns="0" rIns="0" bIns="0" rtlCol="0" anchor="t"/>
          <a:lstStyle/>
          <a:p>
            <a:pPr marL="0" indent="0" algn="l">
              <a:lnSpc>
                <a:spcPts val="1197"/>
              </a:lnSpc>
              <a:buNone/>
            </a:pPr>
            <a:r>
              <a:rPr lang="en-US" sz="1000" dirty="0">
                <a:solidFill>
                  <a:srgbClr val="000000">
                    <a:alpha val="99000"/>
                  </a:srgbClr>
                </a:solidFill>
                <a:latin typeface="Aptos" pitchFamily="34" charset="0"/>
                <a:ea typeface="Aptos" pitchFamily="34" charset="-122"/>
                <a:cs typeface="Aptos" pitchFamily="34" charset="-120"/>
              </a:rPr>
              <a:t>Require end‑to‑end lineage from intake to output; runs reproducible, timestamped. Replay and explain AI insights when challenged.​</a:t>
            </a:r>
            <a:endParaRPr lang="en-US" sz="1000" dirty="0"/>
          </a:p>
        </p:txBody>
      </p:sp>
      <p:sp>
        <p:nvSpPr>
          <p:cNvPr id="15" name="Shape 12">
            <a:extLst>
              <a:ext uri="{FF2B5EF4-FFF2-40B4-BE49-F238E27FC236}">
                <a16:creationId xmlns:a16="http://schemas.microsoft.com/office/drawing/2014/main" id="{339CE99C-67D3-49CA-48AF-CABED2621935}"/>
              </a:ext>
            </a:extLst>
          </p:cNvPr>
          <p:cNvSpPr/>
          <p:nvPr/>
        </p:nvSpPr>
        <p:spPr>
          <a:xfrm>
            <a:off x="800100" y="2476500"/>
            <a:ext cx="133350" cy="133350"/>
          </a:xfrm>
          <a:prstGeom prst="ellipse">
            <a:avLst/>
          </a:prstGeom>
          <a:solidFill>
            <a:srgbClr val="3BB54C"/>
          </a:solidFill>
          <a:ln/>
        </p:spPr>
        <p:txBody>
          <a:bodyPr/>
          <a:lstStyle/>
          <a:p>
            <a:endParaRPr lang="en-UZ"/>
          </a:p>
        </p:txBody>
      </p:sp>
      <p:sp>
        <p:nvSpPr>
          <p:cNvPr id="16" name="Text 13">
            <a:extLst>
              <a:ext uri="{FF2B5EF4-FFF2-40B4-BE49-F238E27FC236}">
                <a16:creationId xmlns:a16="http://schemas.microsoft.com/office/drawing/2014/main" id="{14DF490C-D33C-E871-9D8F-484B385CDF04}"/>
              </a:ext>
            </a:extLst>
          </p:cNvPr>
          <p:cNvSpPr/>
          <p:nvPr/>
        </p:nvSpPr>
        <p:spPr>
          <a:xfrm>
            <a:off x="838200" y="2509076"/>
            <a:ext cx="52388" cy="100013"/>
          </a:xfrm>
          <a:prstGeom prst="rect">
            <a:avLst/>
          </a:prstGeom>
          <a:noFill/>
          <a:ln/>
        </p:spPr>
        <p:txBody>
          <a:bodyPr wrap="square" lIns="0" tIns="0" rIns="0" bIns="0" rtlCol="0" anchor="t"/>
          <a:lstStyle/>
          <a:p>
            <a:pPr marL="0" indent="0" algn="ctr">
              <a:lnSpc>
                <a:spcPts val="737"/>
              </a:lnSpc>
              <a:buNone/>
            </a:pPr>
            <a:r>
              <a:rPr lang="en-US" sz="641" b="1" dirty="0">
                <a:solidFill>
                  <a:srgbClr val="FFFFFF">
                    <a:alpha val="99000"/>
                  </a:srgbClr>
                </a:solidFill>
                <a:latin typeface="Helvetica" pitchFamily="34" charset="0"/>
                <a:ea typeface="Helvetica" pitchFamily="34" charset="-122"/>
                <a:cs typeface="Helvetica" pitchFamily="34" charset="-120"/>
              </a:rPr>
              <a:t>2</a:t>
            </a:r>
            <a:endParaRPr lang="en-US" sz="641" dirty="0"/>
          </a:p>
        </p:txBody>
      </p:sp>
      <p:sp>
        <p:nvSpPr>
          <p:cNvPr id="17" name="Text 14">
            <a:extLst>
              <a:ext uri="{FF2B5EF4-FFF2-40B4-BE49-F238E27FC236}">
                <a16:creationId xmlns:a16="http://schemas.microsoft.com/office/drawing/2014/main" id="{4E99685A-7F4F-39AE-FC83-951832CB9DDF}"/>
              </a:ext>
            </a:extLst>
          </p:cNvPr>
          <p:cNvSpPr/>
          <p:nvPr/>
        </p:nvSpPr>
        <p:spPr>
          <a:xfrm>
            <a:off x="4933950" y="2452688"/>
            <a:ext cx="3524250" cy="195263"/>
          </a:xfrm>
          <a:prstGeom prst="rect">
            <a:avLst/>
          </a:prstGeom>
          <a:noFill/>
          <a:ln/>
        </p:spPr>
        <p:txBody>
          <a:bodyPr wrap="square" lIns="0" tIns="0" rIns="0" bIns="0" rtlCol="0" anchor="t"/>
          <a:lstStyle/>
          <a:p>
            <a:pPr marL="0" indent="0" algn="l">
              <a:lnSpc>
                <a:spcPts val="1446"/>
              </a:lnSpc>
              <a:buNone/>
            </a:pPr>
            <a:r>
              <a:rPr lang="en-US" sz="1200" b="1" dirty="0">
                <a:solidFill>
                  <a:srgbClr val="034F86">
                    <a:alpha val="99000"/>
                  </a:srgbClr>
                </a:solidFill>
                <a:latin typeface="Aptos" pitchFamily="34" charset="0"/>
                <a:ea typeface="Aptos" pitchFamily="34" charset="-122"/>
                <a:cs typeface="Aptos" pitchFamily="34" charset="-120"/>
              </a:rPr>
              <a:t>Least privilege access​</a:t>
            </a:r>
            <a:endParaRPr lang="en-US" sz="1200" dirty="0"/>
          </a:p>
        </p:txBody>
      </p:sp>
      <p:sp>
        <p:nvSpPr>
          <p:cNvPr id="18" name="Text 15">
            <a:extLst>
              <a:ext uri="{FF2B5EF4-FFF2-40B4-BE49-F238E27FC236}">
                <a16:creationId xmlns:a16="http://schemas.microsoft.com/office/drawing/2014/main" id="{C3ACE72B-1D06-F2FC-456C-D820583B05FE}"/>
              </a:ext>
            </a:extLst>
          </p:cNvPr>
          <p:cNvSpPr/>
          <p:nvPr/>
        </p:nvSpPr>
        <p:spPr>
          <a:xfrm>
            <a:off x="4933949" y="2647950"/>
            <a:ext cx="3423241" cy="485775"/>
          </a:xfrm>
          <a:prstGeom prst="rect">
            <a:avLst/>
          </a:prstGeom>
          <a:noFill/>
          <a:ln/>
        </p:spPr>
        <p:txBody>
          <a:bodyPr wrap="square" lIns="0" tIns="0" rIns="0" bIns="0" rtlCol="0" anchor="t"/>
          <a:lstStyle/>
          <a:p>
            <a:pPr marL="0" indent="0" algn="l">
              <a:lnSpc>
                <a:spcPts val="1197"/>
              </a:lnSpc>
              <a:buNone/>
            </a:pPr>
            <a:r>
              <a:rPr lang="en-US" sz="1000" dirty="0">
                <a:solidFill>
                  <a:srgbClr val="000000">
                    <a:alpha val="99000"/>
                  </a:srgbClr>
                </a:solidFill>
                <a:latin typeface="Aptos" pitchFamily="34" charset="0"/>
                <a:ea typeface="Aptos" pitchFamily="34" charset="-122"/>
                <a:cs typeface="Aptos" pitchFamily="34" charset="-120"/>
              </a:rPr>
              <a:t>Grant only the access needed for roles and tasks. Restrict edits, approvals, and exports for sensitive or high‑impact data. This reduces accidental leakage and unintended changes.​</a:t>
            </a:r>
            <a:endParaRPr lang="en-US" sz="1000" dirty="0"/>
          </a:p>
        </p:txBody>
      </p:sp>
      <p:sp>
        <p:nvSpPr>
          <p:cNvPr id="19" name="Shape 16">
            <a:extLst>
              <a:ext uri="{FF2B5EF4-FFF2-40B4-BE49-F238E27FC236}">
                <a16:creationId xmlns:a16="http://schemas.microsoft.com/office/drawing/2014/main" id="{5C6AD87C-5767-10A2-6081-305737056228}"/>
              </a:ext>
            </a:extLst>
          </p:cNvPr>
          <p:cNvSpPr/>
          <p:nvPr/>
        </p:nvSpPr>
        <p:spPr>
          <a:xfrm>
            <a:off x="4767263" y="2476500"/>
            <a:ext cx="133350" cy="133350"/>
          </a:xfrm>
          <a:prstGeom prst="ellipse">
            <a:avLst/>
          </a:prstGeom>
          <a:solidFill>
            <a:srgbClr val="3BB54C"/>
          </a:solidFill>
          <a:ln/>
        </p:spPr>
        <p:txBody>
          <a:bodyPr/>
          <a:lstStyle/>
          <a:p>
            <a:endParaRPr lang="en-UZ"/>
          </a:p>
        </p:txBody>
      </p:sp>
      <p:sp>
        <p:nvSpPr>
          <p:cNvPr id="20" name="Text 17">
            <a:extLst>
              <a:ext uri="{FF2B5EF4-FFF2-40B4-BE49-F238E27FC236}">
                <a16:creationId xmlns:a16="http://schemas.microsoft.com/office/drawing/2014/main" id="{DADCC6B0-B688-9A22-BB01-ECB9A8B9600F}"/>
              </a:ext>
            </a:extLst>
          </p:cNvPr>
          <p:cNvSpPr/>
          <p:nvPr/>
        </p:nvSpPr>
        <p:spPr>
          <a:xfrm>
            <a:off x="4805363" y="2509076"/>
            <a:ext cx="52388" cy="100013"/>
          </a:xfrm>
          <a:prstGeom prst="rect">
            <a:avLst/>
          </a:prstGeom>
          <a:noFill/>
          <a:ln/>
        </p:spPr>
        <p:txBody>
          <a:bodyPr wrap="square" lIns="0" tIns="0" rIns="0" bIns="0" rtlCol="0" anchor="t"/>
          <a:lstStyle/>
          <a:p>
            <a:pPr marL="0" indent="0" algn="ctr">
              <a:lnSpc>
                <a:spcPts val="737"/>
              </a:lnSpc>
              <a:buNone/>
            </a:pPr>
            <a:r>
              <a:rPr lang="en-US" sz="641" b="1" dirty="0">
                <a:solidFill>
                  <a:srgbClr val="FFFFFF">
                    <a:alpha val="99000"/>
                  </a:srgbClr>
                </a:solidFill>
                <a:latin typeface="Helvetica" pitchFamily="34" charset="0"/>
                <a:ea typeface="Helvetica" pitchFamily="34" charset="-122"/>
                <a:cs typeface="Helvetica" pitchFamily="34" charset="-120"/>
              </a:rPr>
              <a:t>5</a:t>
            </a:r>
            <a:endParaRPr lang="en-US" sz="641" dirty="0"/>
          </a:p>
        </p:txBody>
      </p:sp>
      <p:sp>
        <p:nvSpPr>
          <p:cNvPr id="21" name="Text 18">
            <a:extLst>
              <a:ext uri="{FF2B5EF4-FFF2-40B4-BE49-F238E27FC236}">
                <a16:creationId xmlns:a16="http://schemas.microsoft.com/office/drawing/2014/main" id="{74FE292C-6E30-74C0-0776-F17CB1E01E38}"/>
              </a:ext>
            </a:extLst>
          </p:cNvPr>
          <p:cNvSpPr/>
          <p:nvPr/>
        </p:nvSpPr>
        <p:spPr>
          <a:xfrm>
            <a:off x="966788" y="3433763"/>
            <a:ext cx="3524250" cy="195263"/>
          </a:xfrm>
          <a:prstGeom prst="rect">
            <a:avLst/>
          </a:prstGeom>
          <a:noFill/>
          <a:ln/>
        </p:spPr>
        <p:txBody>
          <a:bodyPr wrap="square" lIns="0" tIns="0" rIns="0" bIns="0" rtlCol="0" anchor="t"/>
          <a:lstStyle/>
          <a:p>
            <a:pPr marL="0" indent="0" algn="l">
              <a:lnSpc>
                <a:spcPts val="1446"/>
              </a:lnSpc>
              <a:buNone/>
            </a:pPr>
            <a:r>
              <a:rPr lang="en-US" sz="1200" b="1" dirty="0">
                <a:solidFill>
                  <a:srgbClr val="034F86">
                    <a:alpha val="99000"/>
                  </a:srgbClr>
                </a:solidFill>
                <a:latin typeface="Aptos" pitchFamily="34" charset="0"/>
                <a:ea typeface="Aptos" pitchFamily="34" charset="-122"/>
                <a:cs typeface="Aptos" pitchFamily="34" charset="-120"/>
              </a:rPr>
              <a:t>Standard definitions​</a:t>
            </a:r>
            <a:endParaRPr lang="en-US" sz="1200" dirty="0"/>
          </a:p>
        </p:txBody>
      </p:sp>
      <p:sp>
        <p:nvSpPr>
          <p:cNvPr id="22" name="Text 19">
            <a:extLst>
              <a:ext uri="{FF2B5EF4-FFF2-40B4-BE49-F238E27FC236}">
                <a16:creationId xmlns:a16="http://schemas.microsoft.com/office/drawing/2014/main" id="{72EF5879-56F2-CAB1-575C-128D3051D92A}"/>
              </a:ext>
            </a:extLst>
          </p:cNvPr>
          <p:cNvSpPr/>
          <p:nvPr/>
        </p:nvSpPr>
        <p:spPr>
          <a:xfrm>
            <a:off x="966788" y="3629025"/>
            <a:ext cx="3243263" cy="742951"/>
          </a:xfrm>
          <a:prstGeom prst="rect">
            <a:avLst/>
          </a:prstGeom>
          <a:noFill/>
          <a:ln/>
        </p:spPr>
        <p:txBody>
          <a:bodyPr wrap="square" lIns="0" tIns="0" rIns="0" bIns="0" rtlCol="0" anchor="t"/>
          <a:lstStyle/>
          <a:p>
            <a:pPr marL="0" indent="0" algn="l">
              <a:lnSpc>
                <a:spcPts val="1197"/>
              </a:lnSpc>
              <a:buNone/>
            </a:pPr>
            <a:r>
              <a:rPr lang="en-US" sz="1000" dirty="0">
                <a:solidFill>
                  <a:srgbClr val="000000">
                    <a:alpha val="99000"/>
                  </a:srgbClr>
                </a:solidFill>
                <a:latin typeface="Aptos" pitchFamily="34" charset="0"/>
                <a:ea typeface="Aptos" pitchFamily="34" charset="-122"/>
                <a:cs typeface="Aptos" pitchFamily="34" charset="-120"/>
              </a:rPr>
              <a:t>Use controlled vocabularies for locations, analytes, units, methods, and qualifiers. Apply the same definitions in ETL and analytics. Consistency reduces ambiguity in models and reporting.​</a:t>
            </a:r>
            <a:endParaRPr lang="en-US" sz="1000" dirty="0"/>
          </a:p>
        </p:txBody>
      </p:sp>
      <p:sp>
        <p:nvSpPr>
          <p:cNvPr id="23" name="Shape 20">
            <a:extLst>
              <a:ext uri="{FF2B5EF4-FFF2-40B4-BE49-F238E27FC236}">
                <a16:creationId xmlns:a16="http://schemas.microsoft.com/office/drawing/2014/main" id="{084A13C0-4BB1-61E6-B706-0906624CA86C}"/>
              </a:ext>
            </a:extLst>
          </p:cNvPr>
          <p:cNvSpPr/>
          <p:nvPr/>
        </p:nvSpPr>
        <p:spPr>
          <a:xfrm>
            <a:off x="800100" y="3457575"/>
            <a:ext cx="133350" cy="133350"/>
          </a:xfrm>
          <a:prstGeom prst="ellipse">
            <a:avLst/>
          </a:prstGeom>
          <a:solidFill>
            <a:srgbClr val="3BB54C"/>
          </a:solidFill>
          <a:ln/>
        </p:spPr>
        <p:txBody>
          <a:bodyPr/>
          <a:lstStyle/>
          <a:p>
            <a:endParaRPr lang="en-UZ"/>
          </a:p>
        </p:txBody>
      </p:sp>
      <p:sp>
        <p:nvSpPr>
          <p:cNvPr id="24" name="Text 21">
            <a:extLst>
              <a:ext uri="{FF2B5EF4-FFF2-40B4-BE49-F238E27FC236}">
                <a16:creationId xmlns:a16="http://schemas.microsoft.com/office/drawing/2014/main" id="{80FF348C-310F-361D-5790-2B90505D98AB}"/>
              </a:ext>
            </a:extLst>
          </p:cNvPr>
          <p:cNvSpPr/>
          <p:nvPr/>
        </p:nvSpPr>
        <p:spPr>
          <a:xfrm>
            <a:off x="838200" y="3490151"/>
            <a:ext cx="52388" cy="100013"/>
          </a:xfrm>
          <a:prstGeom prst="rect">
            <a:avLst/>
          </a:prstGeom>
          <a:noFill/>
          <a:ln/>
        </p:spPr>
        <p:txBody>
          <a:bodyPr wrap="square" lIns="0" tIns="0" rIns="0" bIns="0" rtlCol="0" anchor="t"/>
          <a:lstStyle/>
          <a:p>
            <a:pPr marL="0" indent="0" algn="ctr">
              <a:lnSpc>
                <a:spcPts val="737"/>
              </a:lnSpc>
              <a:buNone/>
            </a:pPr>
            <a:r>
              <a:rPr lang="en-US" sz="641" b="1" dirty="0">
                <a:solidFill>
                  <a:srgbClr val="FFFFFF">
                    <a:alpha val="99000"/>
                  </a:srgbClr>
                </a:solidFill>
                <a:latin typeface="Helvetica" pitchFamily="34" charset="0"/>
                <a:ea typeface="Helvetica" pitchFamily="34" charset="-122"/>
                <a:cs typeface="Helvetica" pitchFamily="34" charset="-120"/>
              </a:rPr>
              <a:t>3</a:t>
            </a:r>
            <a:endParaRPr lang="en-US" sz="641" dirty="0"/>
          </a:p>
        </p:txBody>
      </p:sp>
      <p:sp>
        <p:nvSpPr>
          <p:cNvPr id="25" name="Text 22">
            <a:extLst>
              <a:ext uri="{FF2B5EF4-FFF2-40B4-BE49-F238E27FC236}">
                <a16:creationId xmlns:a16="http://schemas.microsoft.com/office/drawing/2014/main" id="{793EC4DE-D534-77A1-C024-9A5FB173F085}"/>
              </a:ext>
            </a:extLst>
          </p:cNvPr>
          <p:cNvSpPr/>
          <p:nvPr/>
        </p:nvSpPr>
        <p:spPr>
          <a:xfrm>
            <a:off x="4933950" y="3433763"/>
            <a:ext cx="3524250" cy="195263"/>
          </a:xfrm>
          <a:prstGeom prst="rect">
            <a:avLst/>
          </a:prstGeom>
          <a:noFill/>
          <a:ln/>
        </p:spPr>
        <p:txBody>
          <a:bodyPr wrap="square" lIns="0" tIns="0" rIns="0" bIns="0" rtlCol="0" anchor="t"/>
          <a:lstStyle/>
          <a:p>
            <a:pPr marL="0" indent="0" algn="l">
              <a:lnSpc>
                <a:spcPts val="1446"/>
              </a:lnSpc>
              <a:buNone/>
            </a:pPr>
            <a:r>
              <a:rPr lang="en-US" sz="1200" b="1" dirty="0">
                <a:solidFill>
                  <a:srgbClr val="034F86">
                    <a:alpha val="99000"/>
                  </a:srgbClr>
                </a:solidFill>
                <a:latin typeface="Aptos" pitchFamily="34" charset="0"/>
                <a:ea typeface="Aptos" pitchFamily="34" charset="-122"/>
                <a:cs typeface="Aptos" pitchFamily="34" charset="-120"/>
              </a:rPr>
              <a:t>Human accountability​</a:t>
            </a:r>
            <a:endParaRPr lang="en-US" sz="1200" dirty="0"/>
          </a:p>
        </p:txBody>
      </p:sp>
      <p:sp>
        <p:nvSpPr>
          <p:cNvPr id="26" name="Text 23">
            <a:extLst>
              <a:ext uri="{FF2B5EF4-FFF2-40B4-BE49-F238E27FC236}">
                <a16:creationId xmlns:a16="http://schemas.microsoft.com/office/drawing/2014/main" id="{6FF95B05-7851-D226-A59A-2963260F3072}"/>
              </a:ext>
            </a:extLst>
          </p:cNvPr>
          <p:cNvSpPr/>
          <p:nvPr/>
        </p:nvSpPr>
        <p:spPr>
          <a:xfrm>
            <a:off x="4933950" y="3629025"/>
            <a:ext cx="2995613" cy="485775"/>
          </a:xfrm>
          <a:prstGeom prst="rect">
            <a:avLst/>
          </a:prstGeom>
          <a:noFill/>
          <a:ln/>
        </p:spPr>
        <p:txBody>
          <a:bodyPr wrap="square" lIns="0" tIns="0" rIns="0" bIns="0" rtlCol="0" anchor="t"/>
          <a:lstStyle/>
          <a:p>
            <a:pPr marL="0" indent="0" algn="l">
              <a:lnSpc>
                <a:spcPts val="1197"/>
              </a:lnSpc>
              <a:buNone/>
            </a:pPr>
            <a:r>
              <a:rPr lang="en-US" sz="1000" dirty="0">
                <a:solidFill>
                  <a:srgbClr val="000000">
                    <a:alpha val="99000"/>
                  </a:srgbClr>
                </a:solidFill>
                <a:latin typeface="Aptos" pitchFamily="34" charset="0"/>
                <a:ea typeface="Aptos" pitchFamily="34" charset="-122"/>
                <a:cs typeface="Aptos" pitchFamily="34" charset="-120"/>
              </a:rPr>
              <a:t>Assign owners for datasets, reference data, model approvals. Documented sign‑off for changes/releases. AI makes accountability explicit.​</a:t>
            </a:r>
            <a:endParaRPr lang="en-US" sz="1000" dirty="0"/>
          </a:p>
        </p:txBody>
      </p:sp>
      <p:sp>
        <p:nvSpPr>
          <p:cNvPr id="27" name="Shape 24">
            <a:extLst>
              <a:ext uri="{FF2B5EF4-FFF2-40B4-BE49-F238E27FC236}">
                <a16:creationId xmlns:a16="http://schemas.microsoft.com/office/drawing/2014/main" id="{8744FAE5-1AE5-73E3-5463-6491B51A6436}"/>
              </a:ext>
            </a:extLst>
          </p:cNvPr>
          <p:cNvSpPr/>
          <p:nvPr/>
        </p:nvSpPr>
        <p:spPr>
          <a:xfrm>
            <a:off x="4767263" y="3457575"/>
            <a:ext cx="133350" cy="133350"/>
          </a:xfrm>
          <a:prstGeom prst="ellipse">
            <a:avLst/>
          </a:prstGeom>
          <a:solidFill>
            <a:srgbClr val="3BB54C"/>
          </a:solidFill>
          <a:ln/>
        </p:spPr>
        <p:txBody>
          <a:bodyPr/>
          <a:lstStyle/>
          <a:p>
            <a:endParaRPr lang="en-UZ"/>
          </a:p>
        </p:txBody>
      </p:sp>
      <p:sp>
        <p:nvSpPr>
          <p:cNvPr id="28" name="Text 25">
            <a:extLst>
              <a:ext uri="{FF2B5EF4-FFF2-40B4-BE49-F238E27FC236}">
                <a16:creationId xmlns:a16="http://schemas.microsoft.com/office/drawing/2014/main" id="{6812AD0B-395D-6B33-A438-48F9E691ADB2}"/>
              </a:ext>
            </a:extLst>
          </p:cNvPr>
          <p:cNvSpPr/>
          <p:nvPr/>
        </p:nvSpPr>
        <p:spPr>
          <a:xfrm>
            <a:off x="4805363" y="3490151"/>
            <a:ext cx="52388" cy="100013"/>
          </a:xfrm>
          <a:prstGeom prst="rect">
            <a:avLst/>
          </a:prstGeom>
          <a:noFill/>
          <a:ln/>
        </p:spPr>
        <p:txBody>
          <a:bodyPr wrap="square" lIns="0" tIns="0" rIns="0" bIns="0" rtlCol="0" anchor="t"/>
          <a:lstStyle/>
          <a:p>
            <a:pPr marL="0" indent="0" algn="ctr">
              <a:lnSpc>
                <a:spcPts val="737"/>
              </a:lnSpc>
              <a:buNone/>
            </a:pPr>
            <a:r>
              <a:rPr lang="en-US" sz="641" b="1" dirty="0">
                <a:solidFill>
                  <a:srgbClr val="FFFFFF">
                    <a:alpha val="99000"/>
                  </a:srgbClr>
                </a:solidFill>
                <a:latin typeface="Helvetica" pitchFamily="34" charset="0"/>
                <a:ea typeface="Helvetica" pitchFamily="34" charset="-122"/>
                <a:cs typeface="Helvetica" pitchFamily="34" charset="-120"/>
              </a:rPr>
              <a:t>6</a:t>
            </a:r>
            <a:endParaRPr lang="en-US" sz="641" dirty="0"/>
          </a:p>
        </p:txBody>
      </p:sp>
      <p:sp>
        <p:nvSpPr>
          <p:cNvPr id="32" name="Text 2">
            <a:extLst>
              <a:ext uri="{FF2B5EF4-FFF2-40B4-BE49-F238E27FC236}">
                <a16:creationId xmlns:a16="http://schemas.microsoft.com/office/drawing/2014/main" id="{0B3A304C-6D1B-1BB1-75FC-CFE2414AF2AF}"/>
              </a:ext>
            </a:extLst>
          </p:cNvPr>
          <p:cNvSpPr/>
          <p:nvPr/>
        </p:nvSpPr>
        <p:spPr>
          <a:xfrm>
            <a:off x="466725" y="4738688"/>
            <a:ext cx="2293354" cy="176213"/>
          </a:xfrm>
          <a:prstGeom prst="rect">
            <a:avLst/>
          </a:prstGeom>
          <a:noFill/>
          <a:ln/>
        </p:spPr>
        <p:txBody>
          <a:bodyPr wrap="square" lIns="0" tIns="0" rIns="0" bIns="0" rtlCol="0" anchor="t"/>
          <a:lstStyle/>
          <a:p>
            <a:pPr>
              <a:lnSpc>
                <a:spcPts val="1305"/>
              </a:lnSpc>
            </a:pPr>
            <a:r>
              <a:rPr lang="en-US" sz="1050" dirty="0">
                <a:solidFill>
                  <a:srgbClr val="000000">
                    <a:alpha val="99000"/>
                  </a:srgbClr>
                </a:solidFill>
                <a:latin typeface="Aptos"/>
              </a:rPr>
              <a:t>Copyright </a:t>
            </a:r>
            <a:r>
              <a:rPr lang="en-US" sz="1050" dirty="0" err="1">
                <a:solidFill>
                  <a:srgbClr val="000000">
                    <a:alpha val="99000"/>
                  </a:srgbClr>
                </a:solidFill>
                <a:latin typeface="Aptos"/>
              </a:rPr>
              <a:t>EarthSoft</a:t>
            </a:r>
            <a:r>
              <a:rPr lang="en-US" sz="1050" dirty="0">
                <a:solidFill>
                  <a:srgbClr val="000000">
                    <a:alpha val="99000"/>
                  </a:srgbClr>
                </a:solidFill>
                <a:latin typeface="Aptos"/>
              </a:rPr>
              <a:t> Inc. 2026</a:t>
            </a:r>
            <a:endParaRPr lang="en-US" dirty="0"/>
          </a:p>
        </p:txBody>
      </p:sp>
      <p:sp>
        <p:nvSpPr>
          <p:cNvPr id="34" name="Text 3">
            <a:extLst>
              <a:ext uri="{FF2B5EF4-FFF2-40B4-BE49-F238E27FC236}">
                <a16:creationId xmlns:a16="http://schemas.microsoft.com/office/drawing/2014/main" id="{EC497274-B906-BB4B-C2C8-65CCE247FAA4}"/>
              </a:ext>
            </a:extLst>
          </p:cNvPr>
          <p:cNvSpPr/>
          <p:nvPr/>
        </p:nvSpPr>
        <p:spPr>
          <a:xfrm>
            <a:off x="7183599" y="4738688"/>
            <a:ext cx="1503202" cy="176213"/>
          </a:xfrm>
          <a:prstGeom prst="rect">
            <a:avLst/>
          </a:prstGeom>
          <a:noFill/>
          <a:ln/>
        </p:spPr>
        <p:txBody>
          <a:bodyPr wrap="square" lIns="0" tIns="0" rIns="0" bIns="0" rtlCol="0" anchor="t"/>
          <a:lstStyle/>
          <a:p>
            <a:pPr marL="0" indent="0" algn="r">
              <a:lnSpc>
                <a:spcPts val="1305"/>
              </a:lnSpc>
              <a:buNone/>
            </a:pPr>
            <a:r>
              <a:rPr lang="en-US" sz="1050">
                <a:solidFill>
                  <a:srgbClr val="000000">
                    <a:alpha val="99000"/>
                  </a:srgbClr>
                </a:solidFill>
                <a:latin typeface="Aptos"/>
              </a:rPr>
              <a:t>earthsoft.com</a:t>
            </a:r>
            <a:endParaRPr lang="en-US" sz="1069" dirty="0"/>
          </a:p>
        </p:txBody>
      </p:sp>
    </p:spTree>
    <p:extLst>
      <p:ext uri="{BB962C8B-B14F-4D97-AF65-F5344CB8AC3E}">
        <p14:creationId xmlns:p14="http://schemas.microsoft.com/office/powerpoint/2010/main" val="8611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4CD51A8-F5C4-CE25-A768-8D9AF6EF830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4377A138-7CB5-7A41-6E0A-77414F23DF73}"/>
              </a:ext>
            </a:extLst>
          </p:cNvPr>
          <p:cNvSpPr/>
          <p:nvPr/>
        </p:nvSpPr>
        <p:spPr>
          <a:xfrm>
            <a:off x="461963" y="500063"/>
            <a:ext cx="1853607" cy="304800"/>
          </a:xfrm>
          <a:prstGeom prst="rect">
            <a:avLst/>
          </a:prstGeom>
          <a:noFill/>
          <a:ln/>
        </p:spPr>
        <p:txBody>
          <a:bodyPr wrap="square" lIns="0" tIns="0" rIns="0" bIns="0" rtlCol="0" anchor="t"/>
          <a:lstStyle/>
          <a:p>
            <a:pPr marL="0" indent="0" algn="l">
              <a:lnSpc>
                <a:spcPts val="2280"/>
              </a:lnSpc>
              <a:buNone/>
            </a:pPr>
            <a:r>
              <a:rPr lang="en-US" sz="2280" b="1" dirty="0">
                <a:solidFill>
                  <a:srgbClr val="034F86">
                    <a:alpha val="99000"/>
                  </a:srgbClr>
                </a:solidFill>
                <a:latin typeface="Aptos" pitchFamily="34" charset="0"/>
                <a:ea typeface="Aptos" pitchFamily="34" charset="-122"/>
                <a:cs typeface="Aptos" pitchFamily="34" charset="-120"/>
              </a:rPr>
              <a:t>Disclaimer</a:t>
            </a:r>
            <a:endParaRPr lang="en-US" sz="2280" dirty="0"/>
          </a:p>
        </p:txBody>
      </p:sp>
      <p:sp>
        <p:nvSpPr>
          <p:cNvPr id="3" name="Text 1">
            <a:extLst>
              <a:ext uri="{FF2B5EF4-FFF2-40B4-BE49-F238E27FC236}">
                <a16:creationId xmlns:a16="http://schemas.microsoft.com/office/drawing/2014/main" id="{5749EF68-E71B-B9D2-1B29-ADDE657B8099}"/>
              </a:ext>
            </a:extLst>
          </p:cNvPr>
          <p:cNvSpPr/>
          <p:nvPr/>
        </p:nvSpPr>
        <p:spPr>
          <a:xfrm>
            <a:off x="466725" y="904875"/>
            <a:ext cx="3643313" cy="2332778"/>
          </a:xfrm>
          <a:prstGeom prst="rect">
            <a:avLst/>
          </a:prstGeom>
          <a:noFill/>
          <a:ln/>
        </p:spPr>
        <p:txBody>
          <a:bodyPr wrap="square" lIns="0" tIns="0" rIns="0" bIns="0" rtlCol="0" anchor="t"/>
          <a:lstStyle/>
          <a:p>
            <a:pPr marL="0" indent="0" algn="l">
              <a:lnSpc>
                <a:spcPts val="1566"/>
              </a:lnSpc>
              <a:buNone/>
            </a:pPr>
            <a:r>
              <a:rPr lang="en-US" sz="1283" dirty="0">
                <a:solidFill>
                  <a:srgbClr val="000000">
                    <a:alpha val="99000"/>
                  </a:srgbClr>
                </a:solidFill>
                <a:latin typeface="Aptos" pitchFamily="34" charset="0"/>
              </a:rPr>
              <a:t>The infographics shown in this presentation were created using commercially available image generation models based on prompts written by </a:t>
            </a:r>
            <a:br>
              <a:rPr lang="en-US" sz="1283" dirty="0">
                <a:solidFill>
                  <a:srgbClr val="000000">
                    <a:alpha val="99000"/>
                  </a:srgbClr>
                </a:solidFill>
                <a:latin typeface="Aptos" pitchFamily="34" charset="0"/>
              </a:rPr>
            </a:br>
            <a:r>
              <a:rPr lang="en-US" sz="1283" dirty="0">
                <a:solidFill>
                  <a:srgbClr val="000000">
                    <a:alpha val="99000"/>
                  </a:srgbClr>
                </a:solidFill>
                <a:latin typeface="Aptos" pitchFamily="34" charset="0"/>
              </a:rPr>
              <a:t>the authors.</a:t>
            </a:r>
          </a:p>
          <a:p>
            <a:pPr marL="0" indent="0" algn="l">
              <a:lnSpc>
                <a:spcPts val="1566"/>
              </a:lnSpc>
              <a:buNone/>
            </a:pPr>
            <a:endParaRPr lang="en-US" sz="1283" dirty="0">
              <a:solidFill>
                <a:srgbClr val="000000">
                  <a:alpha val="99000"/>
                </a:srgbClr>
              </a:solidFill>
              <a:latin typeface="Aptos" pitchFamily="34" charset="0"/>
            </a:endParaRPr>
          </a:p>
          <a:p>
            <a:pPr marL="0" indent="0" algn="l">
              <a:lnSpc>
                <a:spcPts val="1566"/>
              </a:lnSpc>
              <a:buNone/>
            </a:pPr>
            <a:r>
              <a:rPr lang="en-US" sz="1283" dirty="0">
                <a:solidFill>
                  <a:srgbClr val="000000">
                    <a:alpha val="99000"/>
                  </a:srgbClr>
                </a:solidFill>
                <a:latin typeface="Aptos" pitchFamily="34" charset="0"/>
              </a:rPr>
              <a:t>Concepts discussed related to the EQuIS product line are not associated with a particular version or build of EQuIS, are presented as “proof of concept” only and the look and feel is subject to change.</a:t>
            </a:r>
          </a:p>
          <a:p>
            <a:pPr marL="0" indent="0" algn="l">
              <a:lnSpc>
                <a:spcPts val="1566"/>
              </a:lnSpc>
              <a:buNone/>
            </a:pPr>
            <a:endParaRPr lang="en-US" sz="1283" dirty="0"/>
          </a:p>
        </p:txBody>
      </p:sp>
      <p:sp>
        <p:nvSpPr>
          <p:cNvPr id="16" name="Text 2">
            <a:extLst>
              <a:ext uri="{FF2B5EF4-FFF2-40B4-BE49-F238E27FC236}">
                <a16:creationId xmlns:a16="http://schemas.microsoft.com/office/drawing/2014/main" id="{859D11D8-0CBE-D8B3-53F5-AC61BBD2DCE6}"/>
              </a:ext>
            </a:extLst>
          </p:cNvPr>
          <p:cNvSpPr/>
          <p:nvPr/>
        </p:nvSpPr>
        <p:spPr>
          <a:xfrm>
            <a:off x="466725" y="4738688"/>
            <a:ext cx="2293354" cy="176213"/>
          </a:xfrm>
          <a:prstGeom prst="rect">
            <a:avLst/>
          </a:prstGeom>
          <a:noFill/>
          <a:ln/>
        </p:spPr>
        <p:txBody>
          <a:bodyPr wrap="square" lIns="0" tIns="0" rIns="0" bIns="0" rtlCol="0" anchor="t"/>
          <a:lstStyle/>
          <a:p>
            <a:pPr>
              <a:lnSpc>
                <a:spcPts val="1305"/>
              </a:lnSpc>
            </a:pPr>
            <a:r>
              <a:rPr lang="en-US" sz="1050" dirty="0">
                <a:solidFill>
                  <a:srgbClr val="000000">
                    <a:alpha val="99000"/>
                  </a:srgbClr>
                </a:solidFill>
                <a:latin typeface="Aptos"/>
              </a:rPr>
              <a:t>Copyright </a:t>
            </a:r>
            <a:r>
              <a:rPr lang="en-US" sz="1050" dirty="0" err="1">
                <a:solidFill>
                  <a:srgbClr val="000000">
                    <a:alpha val="99000"/>
                  </a:srgbClr>
                </a:solidFill>
                <a:latin typeface="Aptos"/>
              </a:rPr>
              <a:t>EarthSoft</a:t>
            </a:r>
            <a:r>
              <a:rPr lang="en-US" sz="1050" dirty="0">
                <a:solidFill>
                  <a:srgbClr val="000000">
                    <a:alpha val="99000"/>
                  </a:srgbClr>
                </a:solidFill>
                <a:latin typeface="Aptos"/>
              </a:rPr>
              <a:t> Inc. 2026</a:t>
            </a:r>
            <a:endParaRPr lang="en-US" dirty="0"/>
          </a:p>
        </p:txBody>
      </p:sp>
      <p:sp>
        <p:nvSpPr>
          <p:cNvPr id="18" name="Text 3">
            <a:extLst>
              <a:ext uri="{FF2B5EF4-FFF2-40B4-BE49-F238E27FC236}">
                <a16:creationId xmlns:a16="http://schemas.microsoft.com/office/drawing/2014/main" id="{70E5585D-DB7C-3594-8C73-727A228B1E9D}"/>
              </a:ext>
            </a:extLst>
          </p:cNvPr>
          <p:cNvSpPr/>
          <p:nvPr/>
        </p:nvSpPr>
        <p:spPr>
          <a:xfrm>
            <a:off x="7183599" y="4738688"/>
            <a:ext cx="1503202" cy="176213"/>
          </a:xfrm>
          <a:prstGeom prst="rect">
            <a:avLst/>
          </a:prstGeom>
          <a:noFill/>
          <a:ln/>
        </p:spPr>
        <p:txBody>
          <a:bodyPr wrap="square" lIns="0" tIns="0" rIns="0" bIns="0" rtlCol="0" anchor="t"/>
          <a:lstStyle/>
          <a:p>
            <a:pPr marL="0" indent="0" algn="r">
              <a:lnSpc>
                <a:spcPts val="1305"/>
              </a:lnSpc>
              <a:buNone/>
            </a:pPr>
            <a:r>
              <a:rPr lang="en-US" sz="1050">
                <a:solidFill>
                  <a:srgbClr val="000000">
                    <a:alpha val="99000"/>
                  </a:srgbClr>
                </a:solidFill>
                <a:latin typeface="Aptos"/>
              </a:rPr>
              <a:t>earthsoft.com</a:t>
            </a:r>
            <a:endParaRPr lang="en-US" sz="1069" dirty="0"/>
          </a:p>
        </p:txBody>
      </p:sp>
      <p:pic>
        <p:nvPicPr>
          <p:cNvPr id="5" name="Image 2">
            <a:extLst>
              <a:ext uri="{FF2B5EF4-FFF2-40B4-BE49-F238E27FC236}">
                <a16:creationId xmlns:a16="http://schemas.microsoft.com/office/drawing/2014/main" id="{86DE6336-2565-1A3D-EE1D-8F73116E9A94}"/>
              </a:ext>
            </a:extLst>
          </p:cNvPr>
          <p:cNvPicPr>
            <a:picLocks noChangeAspect="1"/>
          </p:cNvPicPr>
          <p:nvPr/>
        </p:nvPicPr>
        <p:blipFill>
          <a:blip r:embed="rId3"/>
          <a:srcRect/>
          <a:stretch/>
        </p:blipFill>
        <p:spPr>
          <a:xfrm>
            <a:off x="4572000" y="0"/>
            <a:ext cx="4571999" cy="4533900"/>
          </a:xfrm>
          <a:prstGeom prst="rect">
            <a:avLst/>
          </a:prstGeom>
        </p:spPr>
      </p:pic>
    </p:spTree>
    <p:extLst>
      <p:ext uri="{BB962C8B-B14F-4D97-AF65-F5344CB8AC3E}">
        <p14:creationId xmlns:p14="http://schemas.microsoft.com/office/powerpoint/2010/main" val="11020239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34F86"/>
        </a:solidFill>
        <a:effectLst/>
      </p:bgPr>
    </p:bg>
    <p:spTree>
      <p:nvGrpSpPr>
        <p:cNvPr id="1" name="">
          <a:extLst>
            <a:ext uri="{FF2B5EF4-FFF2-40B4-BE49-F238E27FC236}">
              <a16:creationId xmlns:a16="http://schemas.microsoft.com/office/drawing/2014/main" id="{A1D85CC1-4509-ACB1-F38A-8E08FA16397E}"/>
            </a:ext>
          </a:extLst>
        </p:cNvPr>
        <p:cNvGrpSpPr/>
        <p:nvPr/>
      </p:nvGrpSpPr>
      <p:grpSpPr>
        <a:xfrm>
          <a:off x="0" y="0"/>
          <a:ext cx="0" cy="0"/>
          <a:chOff x="0" y="0"/>
          <a:chExt cx="0" cy="0"/>
        </a:xfrm>
      </p:grpSpPr>
      <p:sp>
        <p:nvSpPr>
          <p:cNvPr id="4" name="Text 0">
            <a:extLst>
              <a:ext uri="{FF2B5EF4-FFF2-40B4-BE49-F238E27FC236}">
                <a16:creationId xmlns:a16="http://schemas.microsoft.com/office/drawing/2014/main" id="{64ED5627-FC02-8311-90ED-EFABB05B6B05}"/>
              </a:ext>
            </a:extLst>
          </p:cNvPr>
          <p:cNvSpPr/>
          <p:nvPr/>
        </p:nvSpPr>
        <p:spPr>
          <a:xfrm>
            <a:off x="347663" y="4002881"/>
            <a:ext cx="8462963" cy="923925"/>
          </a:xfrm>
          <a:prstGeom prst="rect">
            <a:avLst/>
          </a:prstGeom>
          <a:noFill/>
          <a:ln/>
        </p:spPr>
        <p:txBody>
          <a:bodyPr wrap="square" lIns="0" tIns="0" rIns="0" bIns="0" rtlCol="0" anchor="t"/>
          <a:lstStyle/>
          <a:p>
            <a:pPr marL="0" marR="0" lvl="0" indent="0" algn="l" defTabSz="914400" rtl="0" eaLnBrk="1" fontAlgn="auto" latinLnBrk="0" hangingPunct="1">
              <a:lnSpc>
                <a:spcPts val="6906"/>
              </a:lnSpc>
              <a:spcBef>
                <a:spcPts val="0"/>
              </a:spcBef>
              <a:spcAft>
                <a:spcPts val="0"/>
              </a:spcAft>
              <a:buClrTx/>
              <a:buSzTx/>
              <a:buFontTx/>
              <a:buNone/>
              <a:tabLst/>
              <a:defRPr/>
            </a:pPr>
            <a:r>
              <a:rPr kumimoji="0" lang="en-US" sz="7674" b="1" i="0" u="none" strike="noStrike" kern="0" cap="none" spc="-153" normalizeH="0" baseline="0" noProof="0" dirty="0">
                <a:ln>
                  <a:noFill/>
                </a:ln>
                <a:solidFill>
                  <a:srgbClr val="E0F2FF">
                    <a:alpha val="99000"/>
                  </a:srgbClr>
                </a:solidFill>
                <a:effectLst/>
                <a:uLnTx/>
                <a:uFillTx/>
                <a:latin typeface="Aptos" pitchFamily="34" charset="0"/>
                <a:ea typeface="Aptos" pitchFamily="34" charset="-122"/>
                <a:cs typeface="Aptos" pitchFamily="34" charset="-120"/>
              </a:rPr>
              <a:t>Thank you</a:t>
            </a:r>
            <a:endParaRPr kumimoji="0" lang="en-US" sz="7674"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1">
            <a:extLst>
              <a:ext uri="{FF2B5EF4-FFF2-40B4-BE49-F238E27FC236}">
                <a16:creationId xmlns:a16="http://schemas.microsoft.com/office/drawing/2014/main" id="{0B11E6BA-BF83-15D4-A122-18463A178F32}"/>
              </a:ext>
            </a:extLst>
          </p:cNvPr>
          <p:cNvSpPr/>
          <p:nvPr/>
        </p:nvSpPr>
        <p:spPr>
          <a:xfrm>
            <a:off x="3103058" y="2047009"/>
            <a:ext cx="2946689" cy="431655"/>
          </a:xfrm>
          <a:prstGeom prst="rect">
            <a:avLst/>
          </a:prstGeom>
          <a:noFill/>
          <a:ln/>
        </p:spPr>
        <p:txBody>
          <a:bodyPr wrap="square" lIns="0" tIns="0" rIns="0" bIns="0" rtlCol="0" anchor="t"/>
          <a:lstStyle/>
          <a:p>
            <a:pPr marL="0" marR="0" lvl="0" indent="0" algn="ctr" defTabSz="914400" rtl="0" eaLnBrk="1" fontAlgn="auto" latinLnBrk="0" hangingPunct="1">
              <a:lnSpc>
                <a:spcPts val="339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0F2FF">
                    <a:alpha val="99000"/>
                  </a:srgbClr>
                </a:solidFill>
                <a:effectLst/>
                <a:uLnTx/>
                <a:uFillTx/>
                <a:latin typeface="Aptos" pitchFamily="34" charset="0"/>
                <a:ea typeface="Aptos" pitchFamily="34" charset="-122"/>
                <a:cs typeface="Aptos" pitchFamily="34" charset="-120"/>
              </a:rPr>
              <a:t>earthsoft.com</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8C32A297-4600-6A82-6DE0-BDBEBC951D7F}"/>
              </a:ext>
            </a:extLst>
          </p:cNvPr>
          <p:cNvPicPr>
            <a:picLocks noChangeAspect="1"/>
          </p:cNvPicPr>
          <p:nvPr/>
        </p:nvPicPr>
        <p:blipFill>
          <a:blip r:embed="rId3"/>
          <a:stretch>
            <a:fillRect/>
          </a:stretch>
        </p:blipFill>
        <p:spPr>
          <a:xfrm>
            <a:off x="2672454" y="847917"/>
            <a:ext cx="3813379" cy="1094327"/>
          </a:xfrm>
          <a:prstGeom prst="rect">
            <a:avLst/>
          </a:prstGeom>
        </p:spPr>
      </p:pic>
      <p:pic>
        <p:nvPicPr>
          <p:cNvPr id="7" name="Picture 6">
            <a:extLst>
              <a:ext uri="{FF2B5EF4-FFF2-40B4-BE49-F238E27FC236}">
                <a16:creationId xmlns:a16="http://schemas.microsoft.com/office/drawing/2014/main" id="{E7416CD1-7FAA-D164-EB73-5D6C7651E6E1}"/>
              </a:ext>
            </a:extLst>
          </p:cNvPr>
          <p:cNvPicPr>
            <a:picLocks noChangeAspect="1"/>
          </p:cNvPicPr>
          <p:nvPr/>
        </p:nvPicPr>
        <p:blipFill>
          <a:blip r:embed="rId4"/>
          <a:srcRect r="14212"/>
          <a:stretch>
            <a:fillRect/>
          </a:stretch>
        </p:blipFill>
        <p:spPr>
          <a:xfrm>
            <a:off x="2461077" y="847516"/>
            <a:ext cx="3634923" cy="1207113"/>
          </a:xfrm>
          <a:prstGeom prst="rect">
            <a:avLst/>
          </a:prstGeom>
        </p:spPr>
      </p:pic>
    </p:spTree>
    <p:extLst>
      <p:ext uri="{BB962C8B-B14F-4D97-AF65-F5344CB8AC3E}">
        <p14:creationId xmlns:p14="http://schemas.microsoft.com/office/powerpoint/2010/main" val="595380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3705225" y="757238"/>
            <a:ext cx="5291138" cy="4386263"/>
          </a:xfrm>
          <a:prstGeom prst="rect">
            <a:avLst/>
          </a:prstGeom>
        </p:spPr>
      </p:pic>
      <p:pic>
        <p:nvPicPr>
          <p:cNvPr id="3" name="Image 1" descr="preencoded.png"/>
          <p:cNvPicPr>
            <a:picLocks noChangeAspect="1"/>
          </p:cNvPicPr>
          <p:nvPr/>
        </p:nvPicPr>
        <p:blipFill>
          <a:blip r:embed="rId4"/>
          <a:srcRect/>
          <a:stretch/>
        </p:blipFill>
        <p:spPr>
          <a:xfrm>
            <a:off x="4572000" y="0"/>
            <a:ext cx="4572000" cy="4533900"/>
          </a:xfrm>
          <a:prstGeom prst="rect">
            <a:avLst/>
          </a:prstGeom>
        </p:spPr>
      </p:pic>
      <p:sp>
        <p:nvSpPr>
          <p:cNvPr id="4" name="Text 0"/>
          <p:cNvSpPr/>
          <p:nvPr/>
        </p:nvSpPr>
        <p:spPr>
          <a:xfrm>
            <a:off x="461963" y="500063"/>
            <a:ext cx="1042988" cy="304800"/>
          </a:xfrm>
          <a:prstGeom prst="rect">
            <a:avLst/>
          </a:prstGeom>
          <a:noFill/>
          <a:ln/>
        </p:spPr>
        <p:txBody>
          <a:bodyPr wrap="square" lIns="0" tIns="0" rIns="0" bIns="0" rtlCol="0" anchor="t"/>
          <a:lstStyle/>
          <a:p>
            <a:pPr marL="0" indent="0" algn="l">
              <a:lnSpc>
                <a:spcPts val="2280"/>
              </a:lnSpc>
              <a:buNone/>
            </a:pPr>
            <a:r>
              <a:rPr lang="en-US" sz="2280" b="1" dirty="0">
                <a:solidFill>
                  <a:srgbClr val="034F86"/>
                </a:solidFill>
                <a:latin typeface="Aptos" pitchFamily="34" charset="0"/>
                <a:ea typeface="Aptos" pitchFamily="34" charset="-122"/>
                <a:cs typeface="Aptos" pitchFamily="34" charset="-120"/>
              </a:rPr>
              <a:t>Agenda</a:t>
            </a:r>
            <a:r>
              <a:rPr lang="en-US" sz="2280" b="1" dirty="0">
                <a:solidFill>
                  <a:srgbClr val="000000">
                    <a:alpha val="99000"/>
                  </a:srgbClr>
                </a:solidFill>
                <a:latin typeface="Aptos" pitchFamily="34" charset="0"/>
                <a:ea typeface="Aptos" pitchFamily="34" charset="-122"/>
                <a:cs typeface="Aptos" pitchFamily="34" charset="-120"/>
              </a:rPr>
              <a:t>​</a:t>
            </a:r>
            <a:endParaRPr lang="en-US" sz="2280" dirty="0"/>
          </a:p>
        </p:txBody>
      </p:sp>
      <p:sp>
        <p:nvSpPr>
          <p:cNvPr id="5" name="Text 1"/>
          <p:cNvSpPr/>
          <p:nvPr/>
        </p:nvSpPr>
        <p:spPr>
          <a:xfrm>
            <a:off x="466725" y="1404938"/>
            <a:ext cx="2433638" cy="2333625"/>
          </a:xfrm>
          <a:prstGeom prst="rect">
            <a:avLst/>
          </a:prstGeom>
          <a:noFill/>
          <a:ln/>
        </p:spPr>
        <p:txBody>
          <a:bodyPr wrap="square" lIns="0" tIns="0" rIns="0" bIns="0" rtlCol="0" anchor="t"/>
          <a:lstStyle/>
          <a:p>
            <a:pPr marL="0" indent="0" algn="l">
              <a:lnSpc>
                <a:spcPts val="2480"/>
              </a:lnSpc>
              <a:buNone/>
            </a:pPr>
            <a:r>
              <a:rPr lang="en-US" sz="1710" dirty="0">
                <a:solidFill>
                  <a:srgbClr val="3BB54C">
                    <a:alpha val="99000"/>
                  </a:srgbClr>
                </a:solidFill>
                <a:latin typeface="Aptos" pitchFamily="34" charset="0"/>
                <a:ea typeface="Aptos" pitchFamily="34" charset="-122"/>
                <a:cs typeface="Aptos" pitchFamily="34" charset="-120"/>
              </a:rPr>
              <a:t>‣ </a:t>
            </a:r>
            <a:r>
              <a:rPr lang="en-US" sz="1710" dirty="0">
                <a:solidFill>
                  <a:srgbClr val="000000">
                    <a:alpha val="99000"/>
                  </a:srgbClr>
                </a:solidFill>
                <a:latin typeface="Aptos" pitchFamily="34" charset="0"/>
                <a:ea typeface="Aptos" pitchFamily="34" charset="-122"/>
                <a:cs typeface="Aptos" pitchFamily="34" charset="-120"/>
              </a:rPr>
              <a:t>Context 	​</a:t>
            </a:r>
            <a:endParaRPr lang="en-US" sz="1710" dirty="0"/>
          </a:p>
          <a:p>
            <a:pPr marL="0" indent="0" algn="l">
              <a:lnSpc>
                <a:spcPts val="2480"/>
              </a:lnSpc>
              <a:buNone/>
            </a:pPr>
            <a:r>
              <a:rPr lang="en-US" sz="1710" dirty="0">
                <a:solidFill>
                  <a:srgbClr val="3BB54C">
                    <a:alpha val="99000"/>
                  </a:srgbClr>
                </a:solidFill>
                <a:latin typeface="Aptos" pitchFamily="34" charset="0"/>
                <a:ea typeface="Aptos" pitchFamily="34" charset="-122"/>
                <a:cs typeface="Aptos" pitchFamily="34" charset="-120"/>
              </a:rPr>
              <a:t>‣ </a:t>
            </a:r>
            <a:r>
              <a:rPr lang="en-US" sz="1710" dirty="0">
                <a:solidFill>
                  <a:srgbClr val="000000">
                    <a:alpha val="99000"/>
                  </a:srgbClr>
                </a:solidFill>
                <a:latin typeface="Aptos" pitchFamily="34" charset="0"/>
                <a:ea typeface="Aptos" pitchFamily="34" charset="-122"/>
                <a:cs typeface="Aptos" pitchFamily="34" charset="-120"/>
              </a:rPr>
              <a:t>Definitions	​</a:t>
            </a:r>
            <a:endParaRPr lang="en-US" sz="1710" dirty="0"/>
          </a:p>
          <a:p>
            <a:pPr marL="0" indent="0" algn="l">
              <a:lnSpc>
                <a:spcPts val="2480"/>
              </a:lnSpc>
              <a:buNone/>
            </a:pPr>
            <a:r>
              <a:rPr lang="en-US" sz="1710" dirty="0">
                <a:solidFill>
                  <a:srgbClr val="3BB54C">
                    <a:alpha val="99000"/>
                  </a:srgbClr>
                </a:solidFill>
                <a:latin typeface="Aptos" pitchFamily="34" charset="0"/>
                <a:ea typeface="Aptos" pitchFamily="34" charset="-122"/>
                <a:cs typeface="Aptos" pitchFamily="34" charset="-120"/>
              </a:rPr>
              <a:t>‣ </a:t>
            </a:r>
            <a:r>
              <a:rPr lang="en-US" sz="1710" dirty="0">
                <a:solidFill>
                  <a:srgbClr val="000000">
                    <a:alpha val="99000"/>
                  </a:srgbClr>
                </a:solidFill>
                <a:latin typeface="Aptos" pitchFamily="34" charset="0"/>
                <a:ea typeface="Aptos" pitchFamily="34" charset="-122"/>
                <a:cs typeface="Aptos" pitchFamily="34" charset="-120"/>
              </a:rPr>
              <a:t>System of Record</a:t>
            </a:r>
          </a:p>
          <a:p>
            <a:pPr>
              <a:lnSpc>
                <a:spcPts val="2480"/>
              </a:lnSpc>
            </a:pPr>
            <a:r>
              <a:rPr lang="en-US" sz="1710" dirty="0">
                <a:solidFill>
                  <a:srgbClr val="3BB54C">
                    <a:alpha val="99000"/>
                  </a:srgbClr>
                </a:solidFill>
                <a:latin typeface="Aptos" pitchFamily="34" charset="0"/>
                <a:ea typeface="Aptos" pitchFamily="34" charset="-122"/>
                <a:cs typeface="Aptos" pitchFamily="34" charset="-120"/>
              </a:rPr>
              <a:t>‣ </a:t>
            </a:r>
            <a:r>
              <a:rPr lang="en-US" sz="1710" dirty="0">
                <a:solidFill>
                  <a:srgbClr val="000000">
                    <a:alpha val="99000"/>
                  </a:srgbClr>
                </a:solidFill>
                <a:latin typeface="Aptos" pitchFamily="34" charset="0"/>
                <a:ea typeface="Aptos" pitchFamily="34" charset="-122"/>
                <a:cs typeface="Aptos" pitchFamily="34" charset="-120"/>
              </a:rPr>
              <a:t>Risk and Controls	​</a:t>
            </a:r>
            <a:endParaRPr lang="en-US" sz="1710" dirty="0"/>
          </a:p>
          <a:p>
            <a:pPr marL="0" indent="0" algn="l">
              <a:lnSpc>
                <a:spcPts val="2480"/>
              </a:lnSpc>
              <a:buNone/>
            </a:pPr>
            <a:r>
              <a:rPr lang="en-US" sz="1710" dirty="0">
                <a:solidFill>
                  <a:srgbClr val="3BB54C">
                    <a:alpha val="99000"/>
                  </a:srgbClr>
                </a:solidFill>
                <a:latin typeface="Aptos" pitchFamily="34" charset="0"/>
                <a:ea typeface="Aptos" pitchFamily="34" charset="-122"/>
                <a:cs typeface="Aptos" pitchFamily="34" charset="-120"/>
              </a:rPr>
              <a:t>‣ </a:t>
            </a:r>
            <a:r>
              <a:rPr lang="en-US" sz="1710" dirty="0">
                <a:solidFill>
                  <a:srgbClr val="000000">
                    <a:alpha val="99000"/>
                  </a:srgbClr>
                </a:solidFill>
                <a:latin typeface="Aptos" pitchFamily="34" charset="0"/>
                <a:ea typeface="Aptos" pitchFamily="34" charset="-122"/>
                <a:cs typeface="Aptos" pitchFamily="34" charset="-120"/>
              </a:rPr>
              <a:t>Operate and measure​</a:t>
            </a:r>
            <a:endParaRPr lang="en-US" sz="1710" dirty="0"/>
          </a:p>
          <a:p>
            <a:pPr marL="0" indent="0" algn="l">
              <a:lnSpc>
                <a:spcPts val="2480"/>
              </a:lnSpc>
              <a:buNone/>
            </a:pPr>
            <a:r>
              <a:rPr lang="en-US" sz="1710" dirty="0">
                <a:solidFill>
                  <a:srgbClr val="3BB54C">
                    <a:alpha val="99000"/>
                  </a:srgbClr>
                </a:solidFill>
                <a:latin typeface="Aptos" pitchFamily="34" charset="0"/>
                <a:ea typeface="Aptos" pitchFamily="34" charset="-122"/>
                <a:cs typeface="Aptos" pitchFamily="34" charset="-120"/>
              </a:rPr>
              <a:t>‣ </a:t>
            </a:r>
            <a:r>
              <a:rPr lang="en-US" sz="1710" dirty="0">
                <a:solidFill>
                  <a:srgbClr val="000000">
                    <a:alpha val="99000"/>
                  </a:srgbClr>
                </a:solidFill>
                <a:latin typeface="Aptos" pitchFamily="34" charset="0"/>
                <a:ea typeface="Aptos" pitchFamily="34" charset="-122"/>
                <a:cs typeface="Aptos" pitchFamily="34" charset="-120"/>
              </a:rPr>
              <a:t>Practical Examples​</a:t>
            </a:r>
            <a:endParaRPr lang="en-US" sz="1710" dirty="0"/>
          </a:p>
          <a:p>
            <a:pPr marL="0" indent="0" algn="l">
              <a:lnSpc>
                <a:spcPts val="2480"/>
              </a:lnSpc>
              <a:buNone/>
            </a:pPr>
            <a:r>
              <a:rPr lang="en-US" sz="1710" dirty="0">
                <a:solidFill>
                  <a:srgbClr val="3BB54C">
                    <a:alpha val="99000"/>
                  </a:srgbClr>
                </a:solidFill>
                <a:latin typeface="Aptos" pitchFamily="34" charset="0"/>
                <a:ea typeface="Aptos" pitchFamily="34" charset="-122"/>
                <a:cs typeface="Aptos" pitchFamily="34" charset="-120"/>
              </a:rPr>
              <a:t>‣ </a:t>
            </a:r>
            <a:r>
              <a:rPr lang="en-US" sz="1710" dirty="0">
                <a:solidFill>
                  <a:srgbClr val="000000">
                    <a:alpha val="99000"/>
                  </a:srgbClr>
                </a:solidFill>
                <a:latin typeface="Aptos" pitchFamily="34" charset="0"/>
                <a:ea typeface="Aptos" pitchFamily="34" charset="-122"/>
                <a:cs typeface="Aptos" pitchFamily="34" charset="-120"/>
              </a:rPr>
              <a:t>Key Takeaways​</a:t>
            </a:r>
            <a:endParaRPr lang="en-US" sz="1710" dirty="0"/>
          </a:p>
        </p:txBody>
      </p:sp>
      <p:sp>
        <p:nvSpPr>
          <p:cNvPr id="9" name="Text 2">
            <a:extLst>
              <a:ext uri="{FF2B5EF4-FFF2-40B4-BE49-F238E27FC236}">
                <a16:creationId xmlns:a16="http://schemas.microsoft.com/office/drawing/2014/main" id="{DDDAB47C-66C7-90B8-FF5A-97531CE0B4C6}"/>
              </a:ext>
            </a:extLst>
          </p:cNvPr>
          <p:cNvSpPr/>
          <p:nvPr/>
        </p:nvSpPr>
        <p:spPr>
          <a:xfrm>
            <a:off x="466725" y="4738688"/>
            <a:ext cx="2293354" cy="176213"/>
          </a:xfrm>
          <a:prstGeom prst="rect">
            <a:avLst/>
          </a:prstGeom>
          <a:noFill/>
          <a:ln/>
        </p:spPr>
        <p:txBody>
          <a:bodyPr wrap="square" lIns="0" tIns="0" rIns="0" bIns="0" rtlCol="0" anchor="t"/>
          <a:lstStyle/>
          <a:p>
            <a:pPr>
              <a:lnSpc>
                <a:spcPts val="1305"/>
              </a:lnSpc>
            </a:pPr>
            <a:r>
              <a:rPr lang="en-US" sz="1050" dirty="0">
                <a:solidFill>
                  <a:srgbClr val="000000">
                    <a:alpha val="99000"/>
                  </a:srgbClr>
                </a:solidFill>
                <a:latin typeface="Aptos"/>
              </a:rPr>
              <a:t>Copyright </a:t>
            </a:r>
            <a:r>
              <a:rPr lang="en-US" sz="1050" dirty="0" err="1">
                <a:solidFill>
                  <a:srgbClr val="000000">
                    <a:alpha val="99000"/>
                  </a:srgbClr>
                </a:solidFill>
                <a:latin typeface="Aptos"/>
              </a:rPr>
              <a:t>EarthSoft</a:t>
            </a:r>
            <a:r>
              <a:rPr lang="en-US" sz="1050" dirty="0">
                <a:solidFill>
                  <a:srgbClr val="000000">
                    <a:alpha val="99000"/>
                  </a:srgbClr>
                </a:solidFill>
                <a:latin typeface="Aptos"/>
              </a:rPr>
              <a:t> Inc. 2026</a:t>
            </a:r>
            <a:endParaRPr lang="en-US" dirty="0"/>
          </a:p>
        </p:txBody>
      </p:sp>
      <p:sp>
        <p:nvSpPr>
          <p:cNvPr id="11" name="Text 3">
            <a:extLst>
              <a:ext uri="{FF2B5EF4-FFF2-40B4-BE49-F238E27FC236}">
                <a16:creationId xmlns:a16="http://schemas.microsoft.com/office/drawing/2014/main" id="{3E18ECD0-AADB-8FE9-F82D-7B1AA12A0F9D}"/>
              </a:ext>
            </a:extLst>
          </p:cNvPr>
          <p:cNvSpPr/>
          <p:nvPr/>
        </p:nvSpPr>
        <p:spPr>
          <a:xfrm>
            <a:off x="7183599" y="4738688"/>
            <a:ext cx="1503202" cy="176213"/>
          </a:xfrm>
          <a:prstGeom prst="rect">
            <a:avLst/>
          </a:prstGeom>
          <a:noFill/>
          <a:ln/>
        </p:spPr>
        <p:txBody>
          <a:bodyPr wrap="square" lIns="0" tIns="0" rIns="0" bIns="0" rtlCol="0" anchor="t"/>
          <a:lstStyle/>
          <a:p>
            <a:pPr marL="0" indent="0" algn="r">
              <a:lnSpc>
                <a:spcPts val="1305"/>
              </a:lnSpc>
              <a:buNone/>
            </a:pPr>
            <a:r>
              <a:rPr lang="en-US" sz="1050">
                <a:solidFill>
                  <a:srgbClr val="000000">
                    <a:alpha val="99000"/>
                  </a:srgbClr>
                </a:solidFill>
                <a:latin typeface="Aptos"/>
              </a:rPr>
              <a:t>earthsoft.com</a:t>
            </a:r>
            <a:endParaRPr lang="en-US" sz="1069"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034F86"/>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9144000" cy="5143500"/>
          </a:xfrm>
          <a:prstGeom prst="rect">
            <a:avLst/>
          </a:prstGeom>
        </p:spPr>
      </p:pic>
      <p:sp>
        <p:nvSpPr>
          <p:cNvPr id="3" name="Text 0"/>
          <p:cNvSpPr/>
          <p:nvPr/>
        </p:nvSpPr>
        <p:spPr>
          <a:xfrm>
            <a:off x="271463" y="3705225"/>
            <a:ext cx="4491038" cy="1285875"/>
          </a:xfrm>
          <a:prstGeom prst="rect">
            <a:avLst/>
          </a:prstGeom>
          <a:noFill/>
          <a:ln/>
        </p:spPr>
        <p:txBody>
          <a:bodyPr wrap="square" lIns="0" tIns="0" rIns="0" bIns="0" rtlCol="0" anchor="t"/>
          <a:lstStyle/>
          <a:p>
            <a:pPr marL="0" indent="0" algn="l">
              <a:lnSpc>
                <a:spcPts val="9627"/>
              </a:lnSpc>
              <a:buNone/>
            </a:pPr>
            <a:r>
              <a:rPr lang="en-US" sz="9627" b="1" kern="0" spc="-193" dirty="0">
                <a:solidFill>
                  <a:srgbClr val="E0F2FF">
                    <a:alpha val="99000"/>
                  </a:srgbClr>
                </a:solidFill>
                <a:latin typeface="Aptos" pitchFamily="34" charset="0"/>
                <a:ea typeface="Aptos" pitchFamily="34" charset="-122"/>
                <a:cs typeface="Aptos" pitchFamily="34" charset="-120"/>
              </a:rPr>
              <a:t>Context</a:t>
            </a:r>
            <a:endParaRPr lang="en-US" sz="9627" dirty="0"/>
          </a:p>
        </p:txBody>
      </p:sp>
      <p:pic>
        <p:nvPicPr>
          <p:cNvPr id="4" name="Image 1" descr="preencoded.png"/>
          <p:cNvPicPr>
            <a:picLocks noChangeAspect="1"/>
          </p:cNvPicPr>
          <p:nvPr/>
        </p:nvPicPr>
        <p:blipFill>
          <a:blip r:embed="rId4"/>
          <a:srcRect/>
          <a:stretch/>
        </p:blipFill>
        <p:spPr>
          <a:xfrm>
            <a:off x="466725" y="400050"/>
            <a:ext cx="1900238" cy="42386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3E499-94C0-3B18-FC3E-666842E3F9B9}"/>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D0D6B6F1-B77C-D545-B809-2A5C4AE77934}"/>
              </a:ext>
            </a:extLst>
          </p:cNvPr>
          <p:cNvSpPr/>
          <p:nvPr/>
        </p:nvSpPr>
        <p:spPr>
          <a:xfrm>
            <a:off x="461963" y="500063"/>
            <a:ext cx="4381932" cy="304800"/>
          </a:xfrm>
          <a:prstGeom prst="rect">
            <a:avLst/>
          </a:prstGeom>
          <a:noFill/>
          <a:ln/>
        </p:spPr>
        <p:txBody>
          <a:bodyPr wrap="square" lIns="0" tIns="0" rIns="0" bIns="0" rtlCol="0" anchor="t"/>
          <a:lstStyle/>
          <a:p>
            <a:pPr marL="0" indent="0" algn="l">
              <a:lnSpc>
                <a:spcPts val="2280"/>
              </a:lnSpc>
              <a:buNone/>
            </a:pPr>
            <a:r>
              <a:rPr lang="en-US" sz="2280" b="1" dirty="0">
                <a:solidFill>
                  <a:srgbClr val="034F86">
                    <a:alpha val="99000"/>
                  </a:srgbClr>
                </a:solidFill>
                <a:latin typeface="Aptos" pitchFamily="34" charset="0"/>
                <a:ea typeface="Aptos" pitchFamily="34" charset="-122"/>
                <a:cs typeface="Aptos" pitchFamily="34" charset="-120"/>
              </a:rPr>
              <a:t>AI landscape is changing rapidly</a:t>
            </a:r>
            <a:endParaRPr lang="en-US" sz="2280" dirty="0"/>
          </a:p>
        </p:txBody>
      </p:sp>
      <p:sp>
        <p:nvSpPr>
          <p:cNvPr id="5" name="Text 3">
            <a:extLst>
              <a:ext uri="{FF2B5EF4-FFF2-40B4-BE49-F238E27FC236}">
                <a16:creationId xmlns:a16="http://schemas.microsoft.com/office/drawing/2014/main" id="{FF5FF62F-F5E6-CFF5-8F3D-5076B9E209E3}"/>
              </a:ext>
            </a:extLst>
          </p:cNvPr>
          <p:cNvSpPr/>
          <p:nvPr/>
        </p:nvSpPr>
        <p:spPr>
          <a:xfrm>
            <a:off x="668286" y="1357312"/>
            <a:ext cx="561975" cy="333375"/>
          </a:xfrm>
          <a:prstGeom prst="rect">
            <a:avLst/>
          </a:prstGeom>
          <a:noFill/>
          <a:ln/>
        </p:spPr>
        <p:txBody>
          <a:bodyPr wrap="square" lIns="0" tIns="0" rIns="0" bIns="0" rtlCol="0" anchor="t"/>
          <a:lstStyle/>
          <a:p>
            <a:pPr marL="0" indent="0" algn="l">
              <a:lnSpc>
                <a:spcPts val="2480"/>
              </a:lnSpc>
              <a:buNone/>
            </a:pPr>
            <a:r>
              <a:rPr lang="en-US" sz="1710" b="1" dirty="0">
                <a:solidFill>
                  <a:srgbClr val="3BB54C">
                    <a:alpha val="99000"/>
                  </a:srgbClr>
                </a:solidFill>
                <a:latin typeface="Aptos" pitchFamily="34" charset="0"/>
                <a:ea typeface="Aptos" pitchFamily="34" charset="-122"/>
                <a:cs typeface="Aptos" pitchFamily="34" charset="-120"/>
              </a:rPr>
              <a:t>Good</a:t>
            </a:r>
            <a:endParaRPr lang="en-US" sz="1710" dirty="0"/>
          </a:p>
        </p:txBody>
      </p:sp>
      <p:sp>
        <p:nvSpPr>
          <p:cNvPr id="6" name="Text 4">
            <a:extLst>
              <a:ext uri="{FF2B5EF4-FFF2-40B4-BE49-F238E27FC236}">
                <a16:creationId xmlns:a16="http://schemas.microsoft.com/office/drawing/2014/main" id="{78198662-8A90-AA92-5E70-731C6F286F7D}"/>
              </a:ext>
            </a:extLst>
          </p:cNvPr>
          <p:cNvSpPr/>
          <p:nvPr/>
        </p:nvSpPr>
        <p:spPr>
          <a:xfrm>
            <a:off x="810526" y="1776280"/>
            <a:ext cx="3396992" cy="1357630"/>
          </a:xfrm>
          <a:prstGeom prst="rect">
            <a:avLst/>
          </a:prstGeom>
          <a:noFill/>
          <a:ln/>
        </p:spPr>
        <p:txBody>
          <a:bodyPr wrap="square" lIns="0" tIns="0" rIns="0" bIns="0" rtlCol="0" anchor="t"/>
          <a:lstStyle/>
          <a:p>
            <a:pPr marL="0" indent="-457200" algn="l">
              <a:lnSpc>
                <a:spcPts val="1860"/>
              </a:lnSpc>
              <a:spcAft>
                <a:spcPts val="1200"/>
              </a:spcAft>
              <a:buNone/>
            </a:pPr>
            <a:r>
              <a:rPr lang="en-US" sz="1283" dirty="0">
                <a:solidFill>
                  <a:srgbClr val="000000">
                    <a:alpha val="99000"/>
                  </a:srgbClr>
                </a:solidFill>
                <a:latin typeface="Aptos" pitchFamily="34" charset="0"/>
                <a:ea typeface="Aptos" pitchFamily="34" charset="-122"/>
                <a:cs typeface="Aptos" pitchFamily="34" charset="-120"/>
                <a:hlinkClick r:id="rId3"/>
              </a:rPr>
              <a:t>Vibe Physics – AI derives new results in theoretical physics​</a:t>
            </a:r>
            <a:endParaRPr lang="en-US" sz="1283" dirty="0"/>
          </a:p>
          <a:p>
            <a:pPr marL="0" indent="0" algn="l">
              <a:lnSpc>
                <a:spcPts val="1860"/>
              </a:lnSpc>
              <a:buNone/>
            </a:pPr>
            <a:r>
              <a:rPr lang="en-US" sz="1283" dirty="0">
                <a:solidFill>
                  <a:srgbClr val="000000">
                    <a:alpha val="99000"/>
                  </a:srgbClr>
                </a:solidFill>
                <a:latin typeface="Aptos" pitchFamily="34" charset="0"/>
                <a:ea typeface="Aptos" pitchFamily="34" charset="-122"/>
                <a:cs typeface="Aptos" pitchFamily="34" charset="-120"/>
                <a:hlinkClick r:id="rId4"/>
              </a:rPr>
              <a:t>States across the wildfire-prone Western US are using AI for early detection</a:t>
            </a:r>
            <a:r>
              <a:rPr lang="en-US" sz="1283" dirty="0">
                <a:solidFill>
                  <a:srgbClr val="000000">
                    <a:alpha val="99000"/>
                  </a:srgbClr>
                </a:solidFill>
                <a:latin typeface="Aptos" pitchFamily="34" charset="0"/>
                <a:ea typeface="Aptos" pitchFamily="34" charset="-122"/>
                <a:cs typeface="Aptos" pitchFamily="34" charset="-120"/>
              </a:rPr>
              <a:t> </a:t>
            </a:r>
            <a:endParaRPr lang="en-US" sz="1283" dirty="0"/>
          </a:p>
        </p:txBody>
      </p:sp>
      <p:sp>
        <p:nvSpPr>
          <p:cNvPr id="7" name="Text 5">
            <a:extLst>
              <a:ext uri="{FF2B5EF4-FFF2-40B4-BE49-F238E27FC236}">
                <a16:creationId xmlns:a16="http://schemas.microsoft.com/office/drawing/2014/main" id="{82DEA5B5-B8EB-21E8-A395-DF5FF52D3B1C}"/>
              </a:ext>
            </a:extLst>
          </p:cNvPr>
          <p:cNvSpPr/>
          <p:nvPr/>
        </p:nvSpPr>
        <p:spPr>
          <a:xfrm>
            <a:off x="5120195" y="1357312"/>
            <a:ext cx="404813" cy="333375"/>
          </a:xfrm>
          <a:prstGeom prst="rect">
            <a:avLst/>
          </a:prstGeom>
          <a:noFill/>
          <a:ln/>
        </p:spPr>
        <p:txBody>
          <a:bodyPr wrap="square" lIns="0" tIns="0" rIns="0" bIns="0" rtlCol="0" anchor="t"/>
          <a:lstStyle/>
          <a:p>
            <a:pPr marL="0" indent="0" algn="l">
              <a:lnSpc>
                <a:spcPts val="2480"/>
              </a:lnSpc>
              <a:buNone/>
            </a:pPr>
            <a:r>
              <a:rPr lang="en-US" sz="1710" b="1" dirty="0">
                <a:solidFill>
                  <a:srgbClr val="3BB54C">
                    <a:alpha val="99000"/>
                  </a:srgbClr>
                </a:solidFill>
                <a:latin typeface="Aptos" pitchFamily="34" charset="0"/>
                <a:ea typeface="Aptos" pitchFamily="34" charset="-122"/>
                <a:cs typeface="Aptos" pitchFamily="34" charset="-120"/>
              </a:rPr>
              <a:t>Bad</a:t>
            </a:r>
            <a:endParaRPr lang="en-US" sz="1710" dirty="0"/>
          </a:p>
        </p:txBody>
      </p:sp>
      <p:sp>
        <p:nvSpPr>
          <p:cNvPr id="8" name="Text 6">
            <a:extLst>
              <a:ext uri="{FF2B5EF4-FFF2-40B4-BE49-F238E27FC236}">
                <a16:creationId xmlns:a16="http://schemas.microsoft.com/office/drawing/2014/main" id="{A1E3171A-ED77-B3EC-C292-FA617F920628}"/>
              </a:ext>
            </a:extLst>
          </p:cNvPr>
          <p:cNvSpPr/>
          <p:nvPr/>
        </p:nvSpPr>
        <p:spPr>
          <a:xfrm>
            <a:off x="5284676" y="1776280"/>
            <a:ext cx="3328251" cy="1319130"/>
          </a:xfrm>
          <a:prstGeom prst="rect">
            <a:avLst/>
          </a:prstGeom>
          <a:noFill/>
          <a:ln/>
        </p:spPr>
        <p:txBody>
          <a:bodyPr wrap="square" lIns="0" tIns="0" rIns="0" bIns="0" rtlCol="0" anchor="t"/>
          <a:lstStyle/>
          <a:p>
            <a:pPr marL="0" indent="0" algn="l">
              <a:lnSpc>
                <a:spcPts val="1860"/>
              </a:lnSpc>
              <a:spcAft>
                <a:spcPts val="1200"/>
              </a:spcAft>
              <a:buNone/>
            </a:pPr>
            <a:r>
              <a:rPr lang="en-US" sz="1283" dirty="0">
                <a:solidFill>
                  <a:srgbClr val="000000">
                    <a:alpha val="99000"/>
                  </a:srgbClr>
                </a:solidFill>
                <a:latin typeface="Aptos" pitchFamily="34" charset="0"/>
                <a:ea typeface="Aptos" pitchFamily="34" charset="-122"/>
                <a:cs typeface="Aptos" pitchFamily="34" charset="-120"/>
                <a:hlinkClick r:id="rId5"/>
              </a:rPr>
              <a:t>An AI agent deleted a software company’s entire database</a:t>
            </a:r>
            <a:endParaRPr lang="en-US" sz="1283" dirty="0"/>
          </a:p>
          <a:p>
            <a:pPr marL="0" indent="0" algn="l">
              <a:lnSpc>
                <a:spcPts val="1860"/>
              </a:lnSpc>
              <a:buNone/>
            </a:pPr>
            <a:r>
              <a:rPr lang="en-US" sz="1283" dirty="0">
                <a:solidFill>
                  <a:srgbClr val="000000">
                    <a:alpha val="99000"/>
                  </a:srgbClr>
                </a:solidFill>
                <a:latin typeface="Aptos" pitchFamily="34" charset="0"/>
                <a:ea typeface="Aptos" pitchFamily="34" charset="-122"/>
                <a:cs typeface="Aptos" pitchFamily="34" charset="-120"/>
                <a:hlinkClick r:id="rId6"/>
              </a:rPr>
              <a:t>Meta Superintelligence safety director lost control of her AI agent—it deleted her emails</a:t>
            </a:r>
            <a:endParaRPr lang="en-US" sz="1283" dirty="0"/>
          </a:p>
        </p:txBody>
      </p:sp>
      <p:sp>
        <p:nvSpPr>
          <p:cNvPr id="9" name="Shape 7">
            <a:extLst>
              <a:ext uri="{FF2B5EF4-FFF2-40B4-BE49-F238E27FC236}">
                <a16:creationId xmlns:a16="http://schemas.microsoft.com/office/drawing/2014/main" id="{4057F417-BBF6-D5AD-773E-8DDD04F3142F}"/>
              </a:ext>
            </a:extLst>
          </p:cNvPr>
          <p:cNvSpPr/>
          <p:nvPr/>
        </p:nvSpPr>
        <p:spPr>
          <a:xfrm flipH="1">
            <a:off x="4583008" y="1357313"/>
            <a:ext cx="36563" cy="1766274"/>
          </a:xfrm>
          <a:prstGeom prst="rect">
            <a:avLst/>
          </a:prstGeom>
          <a:solidFill>
            <a:srgbClr val="3BB54C"/>
          </a:solidFill>
          <a:ln/>
        </p:spPr>
        <p:txBody>
          <a:bodyPr/>
          <a:lstStyle/>
          <a:p>
            <a:endParaRPr lang="en-UZ"/>
          </a:p>
        </p:txBody>
      </p:sp>
      <p:sp>
        <p:nvSpPr>
          <p:cNvPr id="11" name="Text 2">
            <a:extLst>
              <a:ext uri="{FF2B5EF4-FFF2-40B4-BE49-F238E27FC236}">
                <a16:creationId xmlns:a16="http://schemas.microsoft.com/office/drawing/2014/main" id="{B8116CE9-0330-4CD1-6723-626AA317CE09}"/>
              </a:ext>
            </a:extLst>
          </p:cNvPr>
          <p:cNvSpPr/>
          <p:nvPr/>
        </p:nvSpPr>
        <p:spPr>
          <a:xfrm>
            <a:off x="466725" y="4738688"/>
            <a:ext cx="2293354" cy="176213"/>
          </a:xfrm>
          <a:prstGeom prst="rect">
            <a:avLst/>
          </a:prstGeom>
          <a:noFill/>
          <a:ln/>
        </p:spPr>
        <p:txBody>
          <a:bodyPr wrap="square" lIns="0" tIns="0" rIns="0" bIns="0" rtlCol="0" anchor="t"/>
          <a:lstStyle/>
          <a:p>
            <a:pPr>
              <a:lnSpc>
                <a:spcPts val="1305"/>
              </a:lnSpc>
            </a:pPr>
            <a:r>
              <a:rPr lang="en-US" sz="1050" dirty="0">
                <a:solidFill>
                  <a:srgbClr val="000000">
                    <a:alpha val="99000"/>
                  </a:srgbClr>
                </a:solidFill>
                <a:latin typeface="Aptos"/>
              </a:rPr>
              <a:t>Copyright </a:t>
            </a:r>
            <a:r>
              <a:rPr lang="en-US" sz="1050" dirty="0" err="1">
                <a:solidFill>
                  <a:srgbClr val="000000">
                    <a:alpha val="99000"/>
                  </a:srgbClr>
                </a:solidFill>
                <a:latin typeface="Aptos"/>
              </a:rPr>
              <a:t>EarthSoft</a:t>
            </a:r>
            <a:r>
              <a:rPr lang="en-US" sz="1050" dirty="0">
                <a:solidFill>
                  <a:srgbClr val="000000">
                    <a:alpha val="99000"/>
                  </a:srgbClr>
                </a:solidFill>
                <a:latin typeface="Aptos"/>
              </a:rPr>
              <a:t> Inc. 2026</a:t>
            </a:r>
            <a:endParaRPr lang="en-US" dirty="0"/>
          </a:p>
        </p:txBody>
      </p:sp>
      <p:sp>
        <p:nvSpPr>
          <p:cNvPr id="13" name="Text 3">
            <a:extLst>
              <a:ext uri="{FF2B5EF4-FFF2-40B4-BE49-F238E27FC236}">
                <a16:creationId xmlns:a16="http://schemas.microsoft.com/office/drawing/2014/main" id="{F4DD3B3A-9B94-6BEE-1700-16EC37064538}"/>
              </a:ext>
            </a:extLst>
          </p:cNvPr>
          <p:cNvSpPr/>
          <p:nvPr/>
        </p:nvSpPr>
        <p:spPr>
          <a:xfrm>
            <a:off x="7183599" y="4738688"/>
            <a:ext cx="1503202" cy="176213"/>
          </a:xfrm>
          <a:prstGeom prst="rect">
            <a:avLst/>
          </a:prstGeom>
          <a:noFill/>
          <a:ln/>
        </p:spPr>
        <p:txBody>
          <a:bodyPr wrap="square" lIns="0" tIns="0" rIns="0" bIns="0" rtlCol="0" anchor="t"/>
          <a:lstStyle/>
          <a:p>
            <a:pPr marL="0" indent="0" algn="r">
              <a:lnSpc>
                <a:spcPts val="1305"/>
              </a:lnSpc>
              <a:buNone/>
            </a:pPr>
            <a:r>
              <a:rPr lang="en-US" sz="1050">
                <a:solidFill>
                  <a:srgbClr val="000000">
                    <a:alpha val="99000"/>
                  </a:srgbClr>
                </a:solidFill>
                <a:latin typeface="Aptos"/>
              </a:rPr>
              <a:t>earthsoft.com</a:t>
            </a:r>
            <a:endParaRPr lang="en-US" sz="1069" dirty="0"/>
          </a:p>
        </p:txBody>
      </p:sp>
      <p:pic>
        <p:nvPicPr>
          <p:cNvPr id="3" name="Image 2" descr="preencoded.png">
            <a:extLst>
              <a:ext uri="{FF2B5EF4-FFF2-40B4-BE49-F238E27FC236}">
                <a16:creationId xmlns:a16="http://schemas.microsoft.com/office/drawing/2014/main" id="{A508701D-1813-8445-2FCE-B6FF2DA061E9}"/>
              </a:ext>
            </a:extLst>
          </p:cNvPr>
          <p:cNvPicPr>
            <a:picLocks noChangeAspect="1"/>
          </p:cNvPicPr>
          <p:nvPr/>
        </p:nvPicPr>
        <p:blipFill>
          <a:blip r:embed="rId7"/>
          <a:srcRect/>
          <a:stretch/>
        </p:blipFill>
        <p:spPr>
          <a:xfrm>
            <a:off x="678708" y="1881079"/>
            <a:ext cx="57150" cy="61912"/>
          </a:xfrm>
          <a:prstGeom prst="rect">
            <a:avLst/>
          </a:prstGeom>
        </p:spPr>
      </p:pic>
      <p:pic>
        <p:nvPicPr>
          <p:cNvPr id="4" name="Image 3" descr="preencoded.png">
            <a:extLst>
              <a:ext uri="{FF2B5EF4-FFF2-40B4-BE49-F238E27FC236}">
                <a16:creationId xmlns:a16="http://schemas.microsoft.com/office/drawing/2014/main" id="{096FA269-CD33-2E94-2757-F69DA4462A16}"/>
              </a:ext>
            </a:extLst>
          </p:cNvPr>
          <p:cNvPicPr>
            <a:picLocks noChangeAspect="1"/>
          </p:cNvPicPr>
          <p:nvPr/>
        </p:nvPicPr>
        <p:blipFill>
          <a:blip r:embed="rId7"/>
          <a:srcRect/>
          <a:stretch/>
        </p:blipFill>
        <p:spPr>
          <a:xfrm>
            <a:off x="678708" y="2508146"/>
            <a:ext cx="57150" cy="61912"/>
          </a:xfrm>
          <a:prstGeom prst="rect">
            <a:avLst/>
          </a:prstGeom>
        </p:spPr>
      </p:pic>
      <p:pic>
        <p:nvPicPr>
          <p:cNvPr id="10" name="Image 2" descr="preencoded.png">
            <a:extLst>
              <a:ext uri="{FF2B5EF4-FFF2-40B4-BE49-F238E27FC236}">
                <a16:creationId xmlns:a16="http://schemas.microsoft.com/office/drawing/2014/main" id="{C7B5E211-3629-ABA5-CFCB-5572A3E53BA9}"/>
              </a:ext>
            </a:extLst>
          </p:cNvPr>
          <p:cNvPicPr>
            <a:picLocks noChangeAspect="1"/>
          </p:cNvPicPr>
          <p:nvPr/>
        </p:nvPicPr>
        <p:blipFill>
          <a:blip r:embed="rId7"/>
          <a:srcRect/>
          <a:stretch/>
        </p:blipFill>
        <p:spPr>
          <a:xfrm>
            <a:off x="5145705" y="1884465"/>
            <a:ext cx="57150" cy="61912"/>
          </a:xfrm>
          <a:prstGeom prst="rect">
            <a:avLst/>
          </a:prstGeom>
        </p:spPr>
      </p:pic>
      <p:pic>
        <p:nvPicPr>
          <p:cNvPr id="12" name="Image 3" descr="preencoded.png">
            <a:extLst>
              <a:ext uri="{FF2B5EF4-FFF2-40B4-BE49-F238E27FC236}">
                <a16:creationId xmlns:a16="http://schemas.microsoft.com/office/drawing/2014/main" id="{E66077C3-F0DE-7138-86CB-F8B3C6727204}"/>
              </a:ext>
            </a:extLst>
          </p:cNvPr>
          <p:cNvPicPr>
            <a:picLocks noChangeAspect="1"/>
          </p:cNvPicPr>
          <p:nvPr/>
        </p:nvPicPr>
        <p:blipFill>
          <a:blip r:embed="rId7"/>
          <a:srcRect/>
          <a:stretch/>
        </p:blipFill>
        <p:spPr>
          <a:xfrm>
            <a:off x="5145705" y="2511532"/>
            <a:ext cx="57150" cy="61912"/>
          </a:xfrm>
          <a:prstGeom prst="rect">
            <a:avLst/>
          </a:prstGeom>
        </p:spPr>
      </p:pic>
      <p:sp>
        <p:nvSpPr>
          <p:cNvPr id="14" name="TextBox 13">
            <a:extLst>
              <a:ext uri="{FF2B5EF4-FFF2-40B4-BE49-F238E27FC236}">
                <a16:creationId xmlns:a16="http://schemas.microsoft.com/office/drawing/2014/main" id="{6E049525-3739-3BAF-F734-A199D508295C}"/>
              </a:ext>
            </a:extLst>
          </p:cNvPr>
          <p:cNvSpPr txBox="1"/>
          <p:nvPr/>
        </p:nvSpPr>
        <p:spPr>
          <a:xfrm>
            <a:off x="680082" y="3494930"/>
            <a:ext cx="7798835" cy="7940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80" b="1" dirty="0">
                <a:solidFill>
                  <a:srgbClr val="034F86">
                    <a:alpha val="99000"/>
                  </a:srgbClr>
                </a:solidFill>
                <a:latin typeface="Aptos" pitchFamily="34" charset="0"/>
              </a:rPr>
              <a:t>Governance is the scaffolding that separates the </a:t>
            </a:r>
            <a:r>
              <a:rPr lang="en-US" sz="2280" b="1">
                <a:solidFill>
                  <a:srgbClr val="034F86">
                    <a:alpha val="99000"/>
                  </a:srgbClr>
                </a:solidFill>
                <a:latin typeface="Aptos" pitchFamily="34" charset="0"/>
              </a:rPr>
              <a:t>bad from the good outcomes.</a:t>
            </a:r>
          </a:p>
        </p:txBody>
      </p:sp>
    </p:spTree>
    <p:extLst>
      <p:ext uri="{BB962C8B-B14F-4D97-AF65-F5344CB8AC3E}">
        <p14:creationId xmlns:p14="http://schemas.microsoft.com/office/powerpoint/2010/main" val="2320543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56218-DAB9-D93F-C483-64AA70694675}"/>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A83D938C-AE58-E75A-18CF-519ED8A9E3D9}"/>
              </a:ext>
            </a:extLst>
          </p:cNvPr>
          <p:cNvSpPr/>
          <p:nvPr/>
        </p:nvSpPr>
        <p:spPr>
          <a:xfrm>
            <a:off x="461963" y="500063"/>
            <a:ext cx="4124325" cy="304800"/>
          </a:xfrm>
          <a:prstGeom prst="rect">
            <a:avLst/>
          </a:prstGeom>
          <a:noFill/>
          <a:ln/>
        </p:spPr>
        <p:txBody>
          <a:bodyPr wrap="square" lIns="0" tIns="0" rIns="0" bIns="0" rtlCol="0" anchor="t"/>
          <a:lstStyle/>
          <a:p>
            <a:pPr marL="0" indent="0" algn="l">
              <a:lnSpc>
                <a:spcPts val="2280"/>
              </a:lnSpc>
              <a:buNone/>
            </a:pPr>
            <a:r>
              <a:rPr lang="en-US" sz="2280" b="1" dirty="0">
                <a:solidFill>
                  <a:srgbClr val="034F86">
                    <a:alpha val="99000"/>
                  </a:srgbClr>
                </a:solidFill>
                <a:latin typeface="Aptos" pitchFamily="34" charset="0"/>
                <a:ea typeface="Aptos" pitchFamily="34" charset="-122"/>
                <a:cs typeface="Aptos" pitchFamily="34" charset="-120"/>
              </a:rPr>
              <a:t>Why data governance matters​</a:t>
            </a:r>
            <a:endParaRPr lang="en-US" sz="2280" dirty="0"/>
          </a:p>
        </p:txBody>
      </p:sp>
      <p:pic>
        <p:nvPicPr>
          <p:cNvPr id="4" name="Image 1" descr="preencoded.png">
            <a:extLst>
              <a:ext uri="{FF2B5EF4-FFF2-40B4-BE49-F238E27FC236}">
                <a16:creationId xmlns:a16="http://schemas.microsoft.com/office/drawing/2014/main" id="{973F7BC3-6B8C-6F09-FCC1-17CB99A64E68}"/>
              </a:ext>
            </a:extLst>
          </p:cNvPr>
          <p:cNvPicPr>
            <a:picLocks noChangeAspect="1"/>
          </p:cNvPicPr>
          <p:nvPr/>
        </p:nvPicPr>
        <p:blipFill>
          <a:blip r:embed="rId3"/>
          <a:srcRect/>
          <a:stretch/>
        </p:blipFill>
        <p:spPr>
          <a:xfrm>
            <a:off x="433388" y="1171575"/>
            <a:ext cx="1271588" cy="252413"/>
          </a:xfrm>
          <a:prstGeom prst="rect">
            <a:avLst/>
          </a:prstGeom>
        </p:spPr>
      </p:pic>
      <p:sp>
        <p:nvSpPr>
          <p:cNvPr id="5" name="Text 1">
            <a:extLst>
              <a:ext uri="{FF2B5EF4-FFF2-40B4-BE49-F238E27FC236}">
                <a16:creationId xmlns:a16="http://schemas.microsoft.com/office/drawing/2014/main" id="{627E5AD4-4203-9D2D-3515-269B340F10B0}"/>
              </a:ext>
            </a:extLst>
          </p:cNvPr>
          <p:cNvSpPr/>
          <p:nvPr/>
        </p:nvSpPr>
        <p:spPr>
          <a:xfrm>
            <a:off x="584451" y="1217672"/>
            <a:ext cx="1023938" cy="190500"/>
          </a:xfrm>
          <a:prstGeom prst="rect">
            <a:avLst/>
          </a:prstGeom>
          <a:noFill/>
          <a:ln/>
        </p:spPr>
        <p:txBody>
          <a:bodyPr wrap="square" lIns="0" tIns="0" rIns="0" bIns="0" rtlCol="0" anchor="t"/>
          <a:lstStyle/>
          <a:p>
            <a:pPr marL="0" indent="0" algn="l">
              <a:lnSpc>
                <a:spcPts val="1436"/>
              </a:lnSpc>
              <a:buNone/>
            </a:pPr>
            <a:r>
              <a:rPr lang="en-US" sz="991" b="1" dirty="0">
                <a:solidFill>
                  <a:srgbClr val="FFFFFF">
                    <a:alpha val="99000"/>
                  </a:srgbClr>
                </a:solidFill>
                <a:latin typeface="Aptos" pitchFamily="34" charset="0"/>
                <a:ea typeface="Aptos" pitchFamily="34" charset="-122"/>
                <a:cs typeface="Aptos" pitchFamily="34" charset="-120"/>
              </a:rPr>
              <a:t>WHAT CHANGED​</a:t>
            </a:r>
            <a:endParaRPr lang="en-US" sz="991" dirty="0"/>
          </a:p>
        </p:txBody>
      </p:sp>
      <p:sp>
        <p:nvSpPr>
          <p:cNvPr id="8" name="Text 4">
            <a:extLst>
              <a:ext uri="{FF2B5EF4-FFF2-40B4-BE49-F238E27FC236}">
                <a16:creationId xmlns:a16="http://schemas.microsoft.com/office/drawing/2014/main" id="{A93065D8-41CF-F95F-4B1E-AC32DD2B76DE}"/>
              </a:ext>
            </a:extLst>
          </p:cNvPr>
          <p:cNvSpPr/>
          <p:nvPr/>
        </p:nvSpPr>
        <p:spPr>
          <a:xfrm>
            <a:off x="590550" y="1638300"/>
            <a:ext cx="4610100" cy="585788"/>
          </a:xfrm>
          <a:prstGeom prst="rect">
            <a:avLst/>
          </a:prstGeom>
          <a:noFill/>
          <a:ln/>
        </p:spPr>
        <p:txBody>
          <a:bodyPr wrap="square" lIns="0" tIns="0" rIns="0" bIns="0" rtlCol="0" anchor="t"/>
          <a:lstStyle/>
          <a:p>
            <a:pPr marL="0" indent="0" algn="l">
              <a:lnSpc>
                <a:spcPts val="1446"/>
              </a:lnSpc>
              <a:buNone/>
            </a:pPr>
            <a:r>
              <a:rPr lang="en-US" sz="998" b="1" dirty="0">
                <a:solidFill>
                  <a:srgbClr val="000000">
                    <a:alpha val="99000"/>
                  </a:srgbClr>
                </a:solidFill>
                <a:latin typeface="Aptos" pitchFamily="34" charset="0"/>
                <a:ea typeface="Aptos" pitchFamily="34" charset="-122"/>
                <a:cs typeface="Aptos" pitchFamily="34" charset="-120"/>
              </a:rPr>
              <a:t>AI amplifies data issues:</a:t>
            </a:r>
            <a:r>
              <a:rPr lang="en-US" sz="998" dirty="0">
                <a:solidFill>
                  <a:srgbClr val="000000">
                    <a:alpha val="99000"/>
                  </a:srgbClr>
                </a:solidFill>
                <a:latin typeface="Aptos" pitchFamily="34" charset="0"/>
                <a:ea typeface="Aptos" pitchFamily="34" charset="-122"/>
                <a:cs typeface="Aptos" pitchFamily="34" charset="-120"/>
              </a:rPr>
              <a:t> Small errors (mis-labeled locations, wrong units, missing qualifiers, inconsistent detection limits) cascade in predictions, prioritization, automated reporting—impact scales beyond single report.​</a:t>
            </a:r>
            <a:endParaRPr lang="en-US" sz="998" dirty="0"/>
          </a:p>
        </p:txBody>
      </p:sp>
      <p:pic>
        <p:nvPicPr>
          <p:cNvPr id="9" name="Image 2" descr="preencoded.png">
            <a:extLst>
              <a:ext uri="{FF2B5EF4-FFF2-40B4-BE49-F238E27FC236}">
                <a16:creationId xmlns:a16="http://schemas.microsoft.com/office/drawing/2014/main" id="{0781D28A-EB3C-C9FB-8818-291D43105392}"/>
              </a:ext>
            </a:extLst>
          </p:cNvPr>
          <p:cNvPicPr>
            <a:picLocks noChangeAspect="1"/>
          </p:cNvPicPr>
          <p:nvPr/>
        </p:nvPicPr>
        <p:blipFill>
          <a:blip r:embed="rId4"/>
          <a:srcRect/>
          <a:stretch/>
        </p:blipFill>
        <p:spPr>
          <a:xfrm>
            <a:off x="461963" y="1704975"/>
            <a:ext cx="57150" cy="61912"/>
          </a:xfrm>
          <a:prstGeom prst="rect">
            <a:avLst/>
          </a:prstGeom>
        </p:spPr>
      </p:pic>
      <p:sp>
        <p:nvSpPr>
          <p:cNvPr id="10" name="Text 5">
            <a:extLst>
              <a:ext uri="{FF2B5EF4-FFF2-40B4-BE49-F238E27FC236}">
                <a16:creationId xmlns:a16="http://schemas.microsoft.com/office/drawing/2014/main" id="{A932F205-869E-20DD-600C-539A7AF79E7C}"/>
              </a:ext>
            </a:extLst>
          </p:cNvPr>
          <p:cNvSpPr/>
          <p:nvPr/>
        </p:nvSpPr>
        <p:spPr>
          <a:xfrm>
            <a:off x="590550" y="2366963"/>
            <a:ext cx="4610100" cy="585788"/>
          </a:xfrm>
          <a:prstGeom prst="rect">
            <a:avLst/>
          </a:prstGeom>
          <a:noFill/>
          <a:ln/>
        </p:spPr>
        <p:txBody>
          <a:bodyPr wrap="square" lIns="0" tIns="0" rIns="0" bIns="0" rtlCol="0" anchor="t"/>
          <a:lstStyle/>
          <a:p>
            <a:pPr marL="0" indent="0" algn="l">
              <a:lnSpc>
                <a:spcPts val="1446"/>
              </a:lnSpc>
              <a:buNone/>
            </a:pPr>
            <a:r>
              <a:rPr lang="en-US" sz="998" b="1" dirty="0">
                <a:solidFill>
                  <a:srgbClr val="000000">
                    <a:alpha val="99000"/>
                  </a:srgbClr>
                </a:solidFill>
                <a:latin typeface="Aptos" pitchFamily="34" charset="0"/>
                <a:ea typeface="Aptos" pitchFamily="34" charset="-122"/>
                <a:cs typeface="Aptos" pitchFamily="34" charset="-120"/>
              </a:rPr>
              <a:t>New consumption patterns: </a:t>
            </a:r>
            <a:r>
              <a:rPr lang="en-US" sz="998" dirty="0">
                <a:solidFill>
                  <a:srgbClr val="000000">
                    <a:alpha val="99000"/>
                  </a:srgbClr>
                </a:solidFill>
                <a:latin typeface="Aptos" pitchFamily="34" charset="0"/>
                <a:ea typeface="Aptos" pitchFamily="34" charset="-122"/>
                <a:cs typeface="Aptos" pitchFamily="34" charset="-120"/>
              </a:rPr>
              <a:t>Data feeds dashboards, models, copilots, workflows; consistent structure/definitions required; ambiguity is operationally expensive across teams/tools.​</a:t>
            </a:r>
            <a:endParaRPr lang="en-US" sz="998" dirty="0"/>
          </a:p>
        </p:txBody>
      </p:sp>
      <p:pic>
        <p:nvPicPr>
          <p:cNvPr id="11" name="Image 3" descr="preencoded.png">
            <a:extLst>
              <a:ext uri="{FF2B5EF4-FFF2-40B4-BE49-F238E27FC236}">
                <a16:creationId xmlns:a16="http://schemas.microsoft.com/office/drawing/2014/main" id="{1B190A52-22C6-B18E-5815-4468EF459862}"/>
              </a:ext>
            </a:extLst>
          </p:cNvPr>
          <p:cNvPicPr>
            <a:picLocks noChangeAspect="1"/>
          </p:cNvPicPr>
          <p:nvPr/>
        </p:nvPicPr>
        <p:blipFill>
          <a:blip r:embed="rId4"/>
          <a:srcRect/>
          <a:stretch/>
        </p:blipFill>
        <p:spPr>
          <a:xfrm>
            <a:off x="461963" y="2433638"/>
            <a:ext cx="57150" cy="61912"/>
          </a:xfrm>
          <a:prstGeom prst="rect">
            <a:avLst/>
          </a:prstGeom>
        </p:spPr>
      </p:pic>
      <p:sp>
        <p:nvSpPr>
          <p:cNvPr id="12" name="Text 6">
            <a:extLst>
              <a:ext uri="{FF2B5EF4-FFF2-40B4-BE49-F238E27FC236}">
                <a16:creationId xmlns:a16="http://schemas.microsoft.com/office/drawing/2014/main" id="{40C51B9F-8796-24A3-0EC9-3326CB69F04F}"/>
              </a:ext>
            </a:extLst>
          </p:cNvPr>
          <p:cNvSpPr/>
          <p:nvPr/>
        </p:nvSpPr>
        <p:spPr>
          <a:xfrm>
            <a:off x="590550" y="3095625"/>
            <a:ext cx="4610100" cy="781050"/>
          </a:xfrm>
          <a:prstGeom prst="rect">
            <a:avLst/>
          </a:prstGeom>
          <a:noFill/>
          <a:ln/>
        </p:spPr>
        <p:txBody>
          <a:bodyPr wrap="square" lIns="0" tIns="0" rIns="0" bIns="0" rtlCol="0" anchor="t"/>
          <a:lstStyle/>
          <a:p>
            <a:pPr>
              <a:lnSpc>
                <a:spcPts val="1446"/>
              </a:lnSpc>
            </a:pPr>
            <a:r>
              <a:rPr lang="en-US" sz="950" b="1" dirty="0">
                <a:solidFill>
                  <a:srgbClr val="000000">
                    <a:alpha val="99000"/>
                  </a:srgbClr>
                </a:solidFill>
                <a:latin typeface="Aptos"/>
                <a:ea typeface="Aptos" pitchFamily="34" charset="-122"/>
                <a:cs typeface="Aptos" pitchFamily="34" charset="-120"/>
              </a:rPr>
              <a:t>Faster decisions &amp; higher scrutiny:</a:t>
            </a:r>
            <a:r>
              <a:rPr lang="en-US" sz="950" dirty="0">
                <a:solidFill>
                  <a:srgbClr val="000000">
                    <a:alpha val="99000"/>
                  </a:srgbClr>
                </a:solidFill>
                <a:latin typeface="Aptos"/>
                <a:ea typeface="Aptos" pitchFamily="34" charset="-122"/>
                <a:cs typeface="Aptos" pitchFamily="34" charset="-120"/>
              </a:rPr>
              <a:t> Near-real-time field/lab insights risk premature </a:t>
            </a:r>
            <a:r>
              <a:rPr lang="en-US" sz="950">
                <a:solidFill>
                  <a:srgbClr val="000000">
                    <a:alpha val="99000"/>
                  </a:srgbClr>
                </a:solidFill>
                <a:latin typeface="Aptos"/>
                <a:ea typeface="Aptos" pitchFamily="34" charset="-122"/>
                <a:cs typeface="Aptos" pitchFamily="34" charset="-120"/>
              </a:rPr>
              <a:t>use of unverified data unless controls are embedded; AI-assisted conclusions </a:t>
            </a:r>
            <a:r>
              <a:rPr lang="en-US" sz="950" dirty="0">
                <a:solidFill>
                  <a:srgbClr val="000000">
                    <a:alpha val="99000"/>
                  </a:srgbClr>
                </a:solidFill>
                <a:latin typeface="Aptos"/>
                <a:ea typeface="Aptos" pitchFamily="34" charset="-122"/>
                <a:cs typeface="Aptos" pitchFamily="34" charset="-120"/>
              </a:rPr>
              <a:t>trigger tougher questions; traceability becomes governance requirement.​</a:t>
            </a:r>
            <a:endParaRPr lang="en-US" sz="950" dirty="0">
              <a:latin typeface="Aptos"/>
            </a:endParaRPr>
          </a:p>
        </p:txBody>
      </p:sp>
      <p:pic>
        <p:nvPicPr>
          <p:cNvPr id="13" name="Image 4" descr="preencoded.png">
            <a:extLst>
              <a:ext uri="{FF2B5EF4-FFF2-40B4-BE49-F238E27FC236}">
                <a16:creationId xmlns:a16="http://schemas.microsoft.com/office/drawing/2014/main" id="{9A114158-AD8F-A979-8505-985B5561F2DC}"/>
              </a:ext>
            </a:extLst>
          </p:cNvPr>
          <p:cNvPicPr>
            <a:picLocks noChangeAspect="1"/>
          </p:cNvPicPr>
          <p:nvPr/>
        </p:nvPicPr>
        <p:blipFill>
          <a:blip r:embed="rId4"/>
          <a:srcRect/>
          <a:stretch/>
        </p:blipFill>
        <p:spPr>
          <a:xfrm>
            <a:off x="461963" y="3162300"/>
            <a:ext cx="57150" cy="61912"/>
          </a:xfrm>
          <a:prstGeom prst="rect">
            <a:avLst/>
          </a:prstGeom>
        </p:spPr>
      </p:pic>
      <p:sp>
        <p:nvSpPr>
          <p:cNvPr id="14" name="Text 7">
            <a:extLst>
              <a:ext uri="{FF2B5EF4-FFF2-40B4-BE49-F238E27FC236}">
                <a16:creationId xmlns:a16="http://schemas.microsoft.com/office/drawing/2014/main" id="{6F2D3683-E9C1-8F6F-1570-501432EC1BFE}"/>
              </a:ext>
            </a:extLst>
          </p:cNvPr>
          <p:cNvSpPr/>
          <p:nvPr/>
        </p:nvSpPr>
        <p:spPr>
          <a:xfrm>
            <a:off x="1776413" y="1214219"/>
            <a:ext cx="1881187" cy="193954"/>
          </a:xfrm>
          <a:prstGeom prst="rect">
            <a:avLst/>
          </a:prstGeom>
          <a:noFill/>
          <a:ln/>
        </p:spPr>
        <p:txBody>
          <a:bodyPr wrap="square" lIns="0" tIns="0" rIns="0" bIns="0" rtlCol="0" anchor="t"/>
          <a:lstStyle/>
          <a:p>
            <a:pPr marL="0" indent="0" algn="l">
              <a:lnSpc>
                <a:spcPts val="1446"/>
              </a:lnSpc>
              <a:buNone/>
            </a:pPr>
            <a:r>
              <a:rPr lang="en-US" sz="998" i="1" dirty="0">
                <a:solidFill>
                  <a:schemeClr val="bg2">
                    <a:lumMod val="50000"/>
                  </a:schemeClr>
                </a:solidFill>
                <a:latin typeface="Aptos" pitchFamily="34" charset="0"/>
                <a:ea typeface="Aptos" pitchFamily="34" charset="-122"/>
                <a:cs typeface="Aptos" pitchFamily="34" charset="-120"/>
              </a:rPr>
              <a:t>What is different in the AI era​</a:t>
            </a:r>
            <a:endParaRPr lang="en-US" sz="998" dirty="0">
              <a:solidFill>
                <a:schemeClr val="bg2">
                  <a:lumMod val="50000"/>
                </a:schemeClr>
              </a:solidFill>
            </a:endParaRPr>
          </a:p>
        </p:txBody>
      </p:sp>
      <p:sp>
        <p:nvSpPr>
          <p:cNvPr id="16" name="Text 2">
            <a:extLst>
              <a:ext uri="{FF2B5EF4-FFF2-40B4-BE49-F238E27FC236}">
                <a16:creationId xmlns:a16="http://schemas.microsoft.com/office/drawing/2014/main" id="{5FE26384-83A8-20A1-401D-E663CE18EC04}"/>
              </a:ext>
            </a:extLst>
          </p:cNvPr>
          <p:cNvSpPr/>
          <p:nvPr/>
        </p:nvSpPr>
        <p:spPr>
          <a:xfrm>
            <a:off x="466725" y="4738688"/>
            <a:ext cx="2293354" cy="176213"/>
          </a:xfrm>
          <a:prstGeom prst="rect">
            <a:avLst/>
          </a:prstGeom>
          <a:noFill/>
          <a:ln/>
        </p:spPr>
        <p:txBody>
          <a:bodyPr wrap="square" lIns="0" tIns="0" rIns="0" bIns="0" rtlCol="0" anchor="t"/>
          <a:lstStyle/>
          <a:p>
            <a:pPr>
              <a:lnSpc>
                <a:spcPts val="1305"/>
              </a:lnSpc>
            </a:pPr>
            <a:r>
              <a:rPr lang="en-US" sz="1050" dirty="0">
                <a:solidFill>
                  <a:srgbClr val="000000">
                    <a:alpha val="99000"/>
                  </a:srgbClr>
                </a:solidFill>
                <a:latin typeface="Aptos"/>
              </a:rPr>
              <a:t>Copyright </a:t>
            </a:r>
            <a:r>
              <a:rPr lang="en-US" sz="1050" dirty="0" err="1">
                <a:solidFill>
                  <a:srgbClr val="000000">
                    <a:alpha val="99000"/>
                  </a:srgbClr>
                </a:solidFill>
                <a:latin typeface="Aptos"/>
              </a:rPr>
              <a:t>EarthSoft</a:t>
            </a:r>
            <a:r>
              <a:rPr lang="en-US" sz="1050" dirty="0">
                <a:solidFill>
                  <a:srgbClr val="000000">
                    <a:alpha val="99000"/>
                  </a:srgbClr>
                </a:solidFill>
                <a:latin typeface="Aptos"/>
              </a:rPr>
              <a:t> Inc. 2026</a:t>
            </a:r>
            <a:endParaRPr lang="en-US" dirty="0"/>
          </a:p>
        </p:txBody>
      </p:sp>
      <p:sp>
        <p:nvSpPr>
          <p:cNvPr id="18" name="Text 3">
            <a:extLst>
              <a:ext uri="{FF2B5EF4-FFF2-40B4-BE49-F238E27FC236}">
                <a16:creationId xmlns:a16="http://schemas.microsoft.com/office/drawing/2014/main" id="{1AD8D295-ECB2-1EC0-EF5A-B45B3B49AE05}"/>
              </a:ext>
            </a:extLst>
          </p:cNvPr>
          <p:cNvSpPr/>
          <p:nvPr/>
        </p:nvSpPr>
        <p:spPr>
          <a:xfrm>
            <a:off x="7183599" y="4738688"/>
            <a:ext cx="1503202" cy="176213"/>
          </a:xfrm>
          <a:prstGeom prst="rect">
            <a:avLst/>
          </a:prstGeom>
          <a:noFill/>
          <a:ln/>
        </p:spPr>
        <p:txBody>
          <a:bodyPr wrap="square" lIns="0" tIns="0" rIns="0" bIns="0" rtlCol="0" anchor="t"/>
          <a:lstStyle/>
          <a:p>
            <a:pPr marL="0" indent="0" algn="r">
              <a:lnSpc>
                <a:spcPts val="1305"/>
              </a:lnSpc>
              <a:buNone/>
            </a:pPr>
            <a:r>
              <a:rPr lang="en-US" sz="1050">
                <a:solidFill>
                  <a:srgbClr val="000000">
                    <a:alpha val="99000"/>
                  </a:srgbClr>
                </a:solidFill>
                <a:latin typeface="Aptos"/>
              </a:rPr>
              <a:t>earthsoft.com</a:t>
            </a:r>
            <a:endParaRPr lang="en-US" sz="1069" dirty="0"/>
          </a:p>
        </p:txBody>
      </p:sp>
      <p:pic>
        <p:nvPicPr>
          <p:cNvPr id="35" name="Picture 34">
            <a:extLst>
              <a:ext uri="{FF2B5EF4-FFF2-40B4-BE49-F238E27FC236}">
                <a16:creationId xmlns:a16="http://schemas.microsoft.com/office/drawing/2014/main" id="{DE8718D0-A201-F4BF-74E3-A5E95F1B5E38}"/>
              </a:ext>
            </a:extLst>
          </p:cNvPr>
          <p:cNvPicPr>
            <a:picLocks noChangeAspect="1"/>
          </p:cNvPicPr>
          <p:nvPr/>
        </p:nvPicPr>
        <p:blipFill>
          <a:blip r:embed="rId5">
            <a:duotone>
              <a:srgbClr val="004F86">
                <a:shade val="45000"/>
                <a:satMod val="135000"/>
              </a:srgbClr>
              <a:prstClr val="white"/>
            </a:duotone>
          </a:blip>
          <a:srcRect t="16247" r="28451"/>
          <a:stretch>
            <a:fillRect/>
          </a:stretch>
        </p:blipFill>
        <p:spPr>
          <a:xfrm>
            <a:off x="5715000" y="0"/>
            <a:ext cx="3429000" cy="4533900"/>
          </a:xfrm>
          <a:prstGeom prst="rect">
            <a:avLst/>
          </a:prstGeom>
        </p:spPr>
      </p:pic>
    </p:spTree>
    <p:extLst>
      <p:ext uri="{BB962C8B-B14F-4D97-AF65-F5344CB8AC3E}">
        <p14:creationId xmlns:p14="http://schemas.microsoft.com/office/powerpoint/2010/main" val="3633376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2E339-7FB4-269B-F20F-213654DC9309}"/>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7C8B0C99-FF27-BE78-4BE1-AC0D8B70F02B}"/>
              </a:ext>
            </a:extLst>
          </p:cNvPr>
          <p:cNvSpPr/>
          <p:nvPr/>
        </p:nvSpPr>
        <p:spPr>
          <a:xfrm>
            <a:off x="461963" y="500063"/>
            <a:ext cx="4124325" cy="304800"/>
          </a:xfrm>
          <a:prstGeom prst="rect">
            <a:avLst/>
          </a:prstGeom>
          <a:noFill/>
          <a:ln/>
        </p:spPr>
        <p:txBody>
          <a:bodyPr wrap="square" lIns="0" tIns="0" rIns="0" bIns="0" rtlCol="0" anchor="t"/>
          <a:lstStyle/>
          <a:p>
            <a:pPr marL="0" indent="0" algn="l">
              <a:lnSpc>
                <a:spcPts val="2280"/>
              </a:lnSpc>
              <a:buNone/>
            </a:pPr>
            <a:r>
              <a:rPr lang="en-US" sz="2280" b="1" dirty="0">
                <a:solidFill>
                  <a:srgbClr val="034F86">
                    <a:alpha val="99000"/>
                  </a:srgbClr>
                </a:solidFill>
                <a:latin typeface="Aptos" pitchFamily="34" charset="0"/>
                <a:ea typeface="Aptos" pitchFamily="34" charset="-122"/>
                <a:cs typeface="Aptos" pitchFamily="34" charset="-120"/>
              </a:rPr>
              <a:t>Why data governance matters​</a:t>
            </a:r>
            <a:endParaRPr lang="en-US" sz="2280" dirty="0"/>
          </a:p>
        </p:txBody>
      </p:sp>
      <p:pic>
        <p:nvPicPr>
          <p:cNvPr id="4" name="Image 1" descr="preencoded.png">
            <a:extLst>
              <a:ext uri="{FF2B5EF4-FFF2-40B4-BE49-F238E27FC236}">
                <a16:creationId xmlns:a16="http://schemas.microsoft.com/office/drawing/2014/main" id="{32F137F0-A036-3A07-8411-34155AEBA116}"/>
              </a:ext>
            </a:extLst>
          </p:cNvPr>
          <p:cNvPicPr>
            <a:picLocks noChangeAspect="1"/>
          </p:cNvPicPr>
          <p:nvPr/>
        </p:nvPicPr>
        <p:blipFill>
          <a:blip r:embed="rId3"/>
          <a:srcRect/>
          <a:stretch/>
        </p:blipFill>
        <p:spPr>
          <a:xfrm>
            <a:off x="433388" y="1171575"/>
            <a:ext cx="2557463" cy="252413"/>
          </a:xfrm>
          <a:prstGeom prst="rect">
            <a:avLst/>
          </a:prstGeom>
        </p:spPr>
      </p:pic>
      <p:sp>
        <p:nvSpPr>
          <p:cNvPr id="5" name="Text 1">
            <a:extLst>
              <a:ext uri="{FF2B5EF4-FFF2-40B4-BE49-F238E27FC236}">
                <a16:creationId xmlns:a16="http://schemas.microsoft.com/office/drawing/2014/main" id="{EF555750-FBAB-8668-B2A0-B547F5F38A9F}"/>
              </a:ext>
            </a:extLst>
          </p:cNvPr>
          <p:cNvSpPr/>
          <p:nvPr/>
        </p:nvSpPr>
        <p:spPr>
          <a:xfrm>
            <a:off x="566163" y="1226816"/>
            <a:ext cx="2381250" cy="190500"/>
          </a:xfrm>
          <a:prstGeom prst="rect">
            <a:avLst/>
          </a:prstGeom>
          <a:noFill/>
          <a:ln/>
        </p:spPr>
        <p:txBody>
          <a:bodyPr wrap="square" lIns="0" tIns="0" rIns="0" bIns="0" rtlCol="0" anchor="t"/>
          <a:lstStyle/>
          <a:p>
            <a:pPr marL="0" indent="0" algn="l">
              <a:lnSpc>
                <a:spcPts val="1436"/>
              </a:lnSpc>
              <a:buNone/>
            </a:pPr>
            <a:r>
              <a:rPr lang="en-US" sz="991" b="1" dirty="0">
                <a:solidFill>
                  <a:srgbClr val="FFFFFF">
                    <a:alpha val="99000"/>
                  </a:srgbClr>
                </a:solidFill>
                <a:latin typeface="Helvetica" pitchFamily="34" charset="0"/>
                <a:ea typeface="Helvetica" pitchFamily="34" charset="-122"/>
                <a:cs typeface="Helvetica" pitchFamily="34" charset="-120"/>
              </a:rPr>
              <a:t>WHY GOVERNANCE IS THE ANSWER​</a:t>
            </a:r>
            <a:endParaRPr lang="en-US" sz="991" dirty="0"/>
          </a:p>
        </p:txBody>
      </p:sp>
      <p:sp>
        <p:nvSpPr>
          <p:cNvPr id="8" name="Text 4">
            <a:extLst>
              <a:ext uri="{FF2B5EF4-FFF2-40B4-BE49-F238E27FC236}">
                <a16:creationId xmlns:a16="http://schemas.microsoft.com/office/drawing/2014/main" id="{AAD6A812-F2C6-8E92-425C-4AB8C06F226F}"/>
              </a:ext>
            </a:extLst>
          </p:cNvPr>
          <p:cNvSpPr/>
          <p:nvPr/>
        </p:nvSpPr>
        <p:spPr>
          <a:xfrm>
            <a:off x="590550" y="1638300"/>
            <a:ext cx="4495800" cy="585788"/>
          </a:xfrm>
          <a:prstGeom prst="rect">
            <a:avLst/>
          </a:prstGeom>
          <a:noFill/>
          <a:ln/>
        </p:spPr>
        <p:txBody>
          <a:bodyPr wrap="square" lIns="0" tIns="0" rIns="0" bIns="0" rtlCol="0" anchor="t"/>
          <a:lstStyle/>
          <a:p>
            <a:pPr marL="0" indent="0" algn="l">
              <a:lnSpc>
                <a:spcPts val="1446"/>
              </a:lnSpc>
              <a:buNone/>
            </a:pPr>
            <a:r>
              <a:rPr lang="en-US" sz="998" b="1" dirty="0">
                <a:solidFill>
                  <a:srgbClr val="000000">
                    <a:alpha val="99000"/>
                  </a:srgbClr>
                </a:solidFill>
                <a:latin typeface="Aptos" pitchFamily="34" charset="0"/>
                <a:ea typeface="Aptos" pitchFamily="34" charset="-122"/>
                <a:cs typeface="Aptos" pitchFamily="34" charset="-120"/>
              </a:rPr>
              <a:t>Shared definitions and accountability:</a:t>
            </a:r>
            <a:r>
              <a:rPr lang="en-US" sz="998" dirty="0">
                <a:solidFill>
                  <a:srgbClr val="000000">
                    <a:alpha val="99000"/>
                  </a:srgbClr>
                </a:solidFill>
                <a:latin typeface="Aptos" pitchFamily="34" charset="0"/>
                <a:ea typeface="Aptos" pitchFamily="34" charset="-122"/>
                <a:cs typeface="Aptos" pitchFamily="34" charset="-120"/>
              </a:rPr>
              <a:t> Clarifies ownership (data stewards, approvers) and standardizes definitions (sites, samples, results, qualifiers), reducing misinterpretation across people, systems, and AI tools.​</a:t>
            </a:r>
            <a:endParaRPr lang="en-US" sz="998" dirty="0"/>
          </a:p>
        </p:txBody>
      </p:sp>
      <p:pic>
        <p:nvPicPr>
          <p:cNvPr id="9" name="Image 2" descr="preencoded.png">
            <a:extLst>
              <a:ext uri="{FF2B5EF4-FFF2-40B4-BE49-F238E27FC236}">
                <a16:creationId xmlns:a16="http://schemas.microsoft.com/office/drawing/2014/main" id="{D395E38E-D4BA-2F3A-ACC9-065BAD7353E9}"/>
              </a:ext>
            </a:extLst>
          </p:cNvPr>
          <p:cNvPicPr>
            <a:picLocks noChangeAspect="1"/>
          </p:cNvPicPr>
          <p:nvPr/>
        </p:nvPicPr>
        <p:blipFill>
          <a:blip r:embed="rId4"/>
          <a:srcRect/>
          <a:stretch/>
        </p:blipFill>
        <p:spPr>
          <a:xfrm>
            <a:off x="461963" y="1704975"/>
            <a:ext cx="57150" cy="61912"/>
          </a:xfrm>
          <a:prstGeom prst="rect">
            <a:avLst/>
          </a:prstGeom>
        </p:spPr>
      </p:pic>
      <p:sp>
        <p:nvSpPr>
          <p:cNvPr id="10" name="Text 5">
            <a:extLst>
              <a:ext uri="{FF2B5EF4-FFF2-40B4-BE49-F238E27FC236}">
                <a16:creationId xmlns:a16="http://schemas.microsoft.com/office/drawing/2014/main" id="{529B8024-561E-000C-5DD7-CDC7C80EAA33}"/>
              </a:ext>
            </a:extLst>
          </p:cNvPr>
          <p:cNvSpPr/>
          <p:nvPr/>
        </p:nvSpPr>
        <p:spPr>
          <a:xfrm>
            <a:off x="590550" y="2366963"/>
            <a:ext cx="4495800" cy="585788"/>
          </a:xfrm>
          <a:prstGeom prst="rect">
            <a:avLst/>
          </a:prstGeom>
          <a:noFill/>
          <a:ln/>
        </p:spPr>
        <p:txBody>
          <a:bodyPr wrap="square" lIns="0" tIns="0" rIns="0" bIns="0" rtlCol="0" anchor="t"/>
          <a:lstStyle/>
          <a:p>
            <a:pPr marL="0" indent="0" algn="l">
              <a:lnSpc>
                <a:spcPts val="1446"/>
              </a:lnSpc>
              <a:buNone/>
            </a:pPr>
            <a:r>
              <a:rPr lang="en-US" sz="998" b="1" dirty="0">
                <a:solidFill>
                  <a:srgbClr val="000000">
                    <a:alpha val="99000"/>
                  </a:srgbClr>
                </a:solidFill>
                <a:latin typeface="Aptos" pitchFamily="34" charset="0"/>
                <a:ea typeface="Aptos" pitchFamily="34" charset="-122"/>
                <a:cs typeface="Aptos" pitchFamily="34" charset="-120"/>
              </a:rPr>
              <a:t>Fit-for-purpose controls: </a:t>
            </a:r>
            <a:r>
              <a:rPr lang="en-US" sz="998" dirty="0">
                <a:solidFill>
                  <a:srgbClr val="000000">
                    <a:alpha val="99000"/>
                  </a:srgbClr>
                </a:solidFill>
                <a:latin typeface="Aptos" pitchFamily="34" charset="0"/>
                <a:ea typeface="Aptos" pitchFamily="34" charset="-122"/>
                <a:cs typeface="Aptos" pitchFamily="34" charset="-120"/>
              </a:rPr>
              <a:t>Aligns controls to risk (e.g., stricter for compliance reporting than exploratory analytics), avoiding both over-control that slows delivery and under-control that creates exposure.​</a:t>
            </a:r>
            <a:endParaRPr lang="en-US" sz="998" dirty="0"/>
          </a:p>
        </p:txBody>
      </p:sp>
      <p:pic>
        <p:nvPicPr>
          <p:cNvPr id="11" name="Image 3" descr="preencoded.png">
            <a:extLst>
              <a:ext uri="{FF2B5EF4-FFF2-40B4-BE49-F238E27FC236}">
                <a16:creationId xmlns:a16="http://schemas.microsoft.com/office/drawing/2014/main" id="{3BC78918-51D2-0409-A50E-DAB6D97B875E}"/>
              </a:ext>
            </a:extLst>
          </p:cNvPr>
          <p:cNvPicPr>
            <a:picLocks noChangeAspect="1"/>
          </p:cNvPicPr>
          <p:nvPr/>
        </p:nvPicPr>
        <p:blipFill>
          <a:blip r:embed="rId4"/>
          <a:srcRect/>
          <a:stretch/>
        </p:blipFill>
        <p:spPr>
          <a:xfrm>
            <a:off x="461963" y="2433638"/>
            <a:ext cx="57150" cy="61912"/>
          </a:xfrm>
          <a:prstGeom prst="rect">
            <a:avLst/>
          </a:prstGeom>
        </p:spPr>
      </p:pic>
      <p:sp>
        <p:nvSpPr>
          <p:cNvPr id="12" name="Text 6">
            <a:extLst>
              <a:ext uri="{FF2B5EF4-FFF2-40B4-BE49-F238E27FC236}">
                <a16:creationId xmlns:a16="http://schemas.microsoft.com/office/drawing/2014/main" id="{B699D315-F72B-1D3A-DA3E-0D31081248B0}"/>
              </a:ext>
            </a:extLst>
          </p:cNvPr>
          <p:cNvSpPr/>
          <p:nvPr/>
        </p:nvSpPr>
        <p:spPr>
          <a:xfrm>
            <a:off x="590550" y="3095625"/>
            <a:ext cx="4610100" cy="585788"/>
          </a:xfrm>
          <a:prstGeom prst="rect">
            <a:avLst/>
          </a:prstGeom>
          <a:noFill/>
          <a:ln/>
        </p:spPr>
        <p:txBody>
          <a:bodyPr wrap="square" lIns="0" tIns="0" rIns="0" bIns="0" rtlCol="0" anchor="t"/>
          <a:lstStyle/>
          <a:p>
            <a:pPr marL="0" indent="0" algn="l">
              <a:lnSpc>
                <a:spcPts val="1446"/>
              </a:lnSpc>
              <a:buNone/>
            </a:pPr>
            <a:r>
              <a:rPr lang="en-US" sz="998" b="1" dirty="0">
                <a:solidFill>
                  <a:srgbClr val="000000">
                    <a:alpha val="99000"/>
                  </a:srgbClr>
                </a:solidFill>
                <a:latin typeface="Aptos" pitchFamily="34" charset="0"/>
                <a:ea typeface="Aptos" pitchFamily="34" charset="-122"/>
                <a:cs typeface="Aptos" pitchFamily="34" charset="-120"/>
              </a:rPr>
              <a:t>Repeatable evidence:</a:t>
            </a:r>
            <a:r>
              <a:rPr lang="en-US" sz="998" dirty="0">
                <a:solidFill>
                  <a:srgbClr val="000000">
                    <a:alpha val="99000"/>
                  </a:srgbClr>
                </a:solidFill>
                <a:latin typeface="Aptos" pitchFamily="34" charset="0"/>
                <a:ea typeface="Aptos" pitchFamily="34" charset="-122"/>
                <a:cs typeface="Aptos" pitchFamily="34" charset="-120"/>
              </a:rPr>
              <a:t> Creates a consistent trail of validation, approvals, and changes so AI outputs can be defended with documented inputs, lineage, and process.</a:t>
            </a:r>
            <a:endParaRPr lang="en-US" sz="998" dirty="0"/>
          </a:p>
        </p:txBody>
      </p:sp>
      <p:pic>
        <p:nvPicPr>
          <p:cNvPr id="13" name="Image 4" descr="preencoded.png">
            <a:extLst>
              <a:ext uri="{FF2B5EF4-FFF2-40B4-BE49-F238E27FC236}">
                <a16:creationId xmlns:a16="http://schemas.microsoft.com/office/drawing/2014/main" id="{DD94A5D9-691A-D8A2-9918-5B5D883CFF74}"/>
              </a:ext>
            </a:extLst>
          </p:cNvPr>
          <p:cNvPicPr>
            <a:picLocks noChangeAspect="1"/>
          </p:cNvPicPr>
          <p:nvPr/>
        </p:nvPicPr>
        <p:blipFill>
          <a:blip r:embed="rId4"/>
          <a:srcRect/>
          <a:stretch/>
        </p:blipFill>
        <p:spPr>
          <a:xfrm>
            <a:off x="461963" y="3162300"/>
            <a:ext cx="57150" cy="61912"/>
          </a:xfrm>
          <a:prstGeom prst="rect">
            <a:avLst/>
          </a:prstGeom>
        </p:spPr>
      </p:pic>
      <p:sp>
        <p:nvSpPr>
          <p:cNvPr id="14" name="Text 7">
            <a:extLst>
              <a:ext uri="{FF2B5EF4-FFF2-40B4-BE49-F238E27FC236}">
                <a16:creationId xmlns:a16="http://schemas.microsoft.com/office/drawing/2014/main" id="{FF24185F-9A8E-9C17-B3DE-4208297747A0}"/>
              </a:ext>
            </a:extLst>
          </p:cNvPr>
          <p:cNvSpPr/>
          <p:nvPr/>
        </p:nvSpPr>
        <p:spPr>
          <a:xfrm>
            <a:off x="590550" y="3824288"/>
            <a:ext cx="4394623" cy="585788"/>
          </a:xfrm>
          <a:prstGeom prst="rect">
            <a:avLst/>
          </a:prstGeom>
          <a:noFill/>
          <a:ln/>
        </p:spPr>
        <p:txBody>
          <a:bodyPr wrap="square" lIns="0" tIns="0" rIns="0" bIns="0" rtlCol="0" anchor="t"/>
          <a:lstStyle/>
          <a:p>
            <a:pPr marL="0" indent="0" algn="l">
              <a:lnSpc>
                <a:spcPts val="1446"/>
              </a:lnSpc>
              <a:buNone/>
            </a:pPr>
            <a:r>
              <a:rPr lang="en-US" sz="998" b="1" dirty="0">
                <a:solidFill>
                  <a:srgbClr val="000000">
                    <a:alpha val="99000"/>
                  </a:srgbClr>
                </a:solidFill>
                <a:latin typeface="Aptos" pitchFamily="34" charset="0"/>
                <a:ea typeface="Aptos" pitchFamily="34" charset="-122"/>
                <a:cs typeface="Aptos" pitchFamily="34" charset="-120"/>
              </a:rPr>
              <a:t>Safer AI enablement: </a:t>
            </a:r>
            <a:r>
              <a:rPr lang="en-US" sz="998" dirty="0">
                <a:solidFill>
                  <a:srgbClr val="000000">
                    <a:alpha val="99000"/>
                  </a:srgbClr>
                </a:solidFill>
                <a:latin typeface="Aptos" pitchFamily="34" charset="0"/>
                <a:ea typeface="Aptos" pitchFamily="34" charset="-122"/>
                <a:cs typeface="Aptos" pitchFamily="34" charset="-120"/>
              </a:rPr>
              <a:t>Governed data enables discovery and automation while reducing the likelihood of erroneous outputs, rework, and non-defensible conclusions.​</a:t>
            </a:r>
            <a:endParaRPr lang="en-US" sz="998" dirty="0"/>
          </a:p>
        </p:txBody>
      </p:sp>
      <p:pic>
        <p:nvPicPr>
          <p:cNvPr id="15" name="Image 5" descr="preencoded.png">
            <a:extLst>
              <a:ext uri="{FF2B5EF4-FFF2-40B4-BE49-F238E27FC236}">
                <a16:creationId xmlns:a16="http://schemas.microsoft.com/office/drawing/2014/main" id="{544B5198-7815-7B5A-06F2-A4E071315FB0}"/>
              </a:ext>
            </a:extLst>
          </p:cNvPr>
          <p:cNvPicPr>
            <a:picLocks noChangeAspect="1"/>
          </p:cNvPicPr>
          <p:nvPr/>
        </p:nvPicPr>
        <p:blipFill>
          <a:blip r:embed="rId4"/>
          <a:srcRect/>
          <a:stretch/>
        </p:blipFill>
        <p:spPr>
          <a:xfrm>
            <a:off x="461963" y="3890962"/>
            <a:ext cx="57150" cy="61912"/>
          </a:xfrm>
          <a:prstGeom prst="rect">
            <a:avLst/>
          </a:prstGeom>
        </p:spPr>
      </p:pic>
      <p:sp>
        <p:nvSpPr>
          <p:cNvPr id="16" name="Text 8">
            <a:extLst>
              <a:ext uri="{FF2B5EF4-FFF2-40B4-BE49-F238E27FC236}">
                <a16:creationId xmlns:a16="http://schemas.microsoft.com/office/drawing/2014/main" id="{7BD1C4BB-9AF0-C9F5-7E83-EF15B80E2026}"/>
              </a:ext>
            </a:extLst>
          </p:cNvPr>
          <p:cNvSpPr/>
          <p:nvPr/>
        </p:nvSpPr>
        <p:spPr>
          <a:xfrm>
            <a:off x="3086100" y="1214218"/>
            <a:ext cx="2128838" cy="223838"/>
          </a:xfrm>
          <a:prstGeom prst="rect">
            <a:avLst/>
          </a:prstGeom>
          <a:noFill/>
          <a:ln/>
        </p:spPr>
        <p:txBody>
          <a:bodyPr wrap="square" lIns="0" tIns="0" rIns="0" bIns="0" rtlCol="0" anchor="t"/>
          <a:lstStyle/>
          <a:p>
            <a:pPr marL="0" indent="0" algn="l">
              <a:lnSpc>
                <a:spcPts val="1446"/>
              </a:lnSpc>
              <a:buNone/>
            </a:pPr>
            <a:r>
              <a:rPr lang="en-US" sz="998" i="1" dirty="0">
                <a:solidFill>
                  <a:schemeClr val="bg2">
                    <a:lumMod val="50000"/>
                  </a:schemeClr>
                </a:solidFill>
                <a:latin typeface="Aptos" pitchFamily="34" charset="0"/>
                <a:ea typeface="Aptos" pitchFamily="34" charset="-122"/>
                <a:cs typeface="Aptos" pitchFamily="34" charset="-120"/>
              </a:rPr>
              <a:t>How governance addresses the risk​</a:t>
            </a:r>
            <a:endParaRPr lang="en-US" sz="998" dirty="0">
              <a:solidFill>
                <a:schemeClr val="bg2">
                  <a:lumMod val="50000"/>
                </a:schemeClr>
              </a:solidFill>
            </a:endParaRPr>
          </a:p>
        </p:txBody>
      </p:sp>
      <p:sp>
        <p:nvSpPr>
          <p:cNvPr id="18" name="Text 2">
            <a:extLst>
              <a:ext uri="{FF2B5EF4-FFF2-40B4-BE49-F238E27FC236}">
                <a16:creationId xmlns:a16="http://schemas.microsoft.com/office/drawing/2014/main" id="{066BBB31-0467-8C9F-A3DB-CEEB69C68EC1}"/>
              </a:ext>
            </a:extLst>
          </p:cNvPr>
          <p:cNvSpPr/>
          <p:nvPr/>
        </p:nvSpPr>
        <p:spPr>
          <a:xfrm>
            <a:off x="466725" y="4738688"/>
            <a:ext cx="2293354" cy="176213"/>
          </a:xfrm>
          <a:prstGeom prst="rect">
            <a:avLst/>
          </a:prstGeom>
          <a:noFill/>
          <a:ln/>
        </p:spPr>
        <p:txBody>
          <a:bodyPr wrap="square" lIns="0" tIns="0" rIns="0" bIns="0" rtlCol="0" anchor="t"/>
          <a:lstStyle/>
          <a:p>
            <a:pPr>
              <a:lnSpc>
                <a:spcPts val="1305"/>
              </a:lnSpc>
            </a:pPr>
            <a:r>
              <a:rPr lang="en-US" sz="1050" dirty="0">
                <a:solidFill>
                  <a:srgbClr val="000000">
                    <a:alpha val="99000"/>
                  </a:srgbClr>
                </a:solidFill>
                <a:latin typeface="Aptos"/>
              </a:rPr>
              <a:t>Copyright </a:t>
            </a:r>
            <a:r>
              <a:rPr lang="en-US" sz="1050" dirty="0" err="1">
                <a:solidFill>
                  <a:srgbClr val="000000">
                    <a:alpha val="99000"/>
                  </a:srgbClr>
                </a:solidFill>
                <a:latin typeface="Aptos"/>
              </a:rPr>
              <a:t>EarthSoft</a:t>
            </a:r>
            <a:r>
              <a:rPr lang="en-US" sz="1050" dirty="0">
                <a:solidFill>
                  <a:srgbClr val="000000">
                    <a:alpha val="99000"/>
                  </a:srgbClr>
                </a:solidFill>
                <a:latin typeface="Aptos"/>
              </a:rPr>
              <a:t> Inc. 2026</a:t>
            </a:r>
            <a:endParaRPr lang="en-US" dirty="0"/>
          </a:p>
        </p:txBody>
      </p:sp>
      <p:sp>
        <p:nvSpPr>
          <p:cNvPr id="20" name="Text 3">
            <a:extLst>
              <a:ext uri="{FF2B5EF4-FFF2-40B4-BE49-F238E27FC236}">
                <a16:creationId xmlns:a16="http://schemas.microsoft.com/office/drawing/2014/main" id="{C14F147D-FF80-093B-CB26-10EA84C43084}"/>
              </a:ext>
            </a:extLst>
          </p:cNvPr>
          <p:cNvSpPr/>
          <p:nvPr/>
        </p:nvSpPr>
        <p:spPr>
          <a:xfrm>
            <a:off x="7183599" y="4738688"/>
            <a:ext cx="1503202" cy="176213"/>
          </a:xfrm>
          <a:prstGeom prst="rect">
            <a:avLst/>
          </a:prstGeom>
          <a:noFill/>
          <a:ln/>
        </p:spPr>
        <p:txBody>
          <a:bodyPr wrap="square" lIns="0" tIns="0" rIns="0" bIns="0" rtlCol="0" anchor="t"/>
          <a:lstStyle/>
          <a:p>
            <a:pPr marL="0" indent="0" algn="r">
              <a:lnSpc>
                <a:spcPts val="1305"/>
              </a:lnSpc>
              <a:buNone/>
            </a:pPr>
            <a:r>
              <a:rPr lang="en-US" sz="1050">
                <a:solidFill>
                  <a:srgbClr val="000000">
                    <a:alpha val="99000"/>
                  </a:srgbClr>
                </a:solidFill>
                <a:latin typeface="Aptos"/>
              </a:rPr>
              <a:t>earthsoft.com</a:t>
            </a:r>
            <a:endParaRPr lang="en-US" sz="1069" dirty="0"/>
          </a:p>
        </p:txBody>
      </p:sp>
      <p:pic>
        <p:nvPicPr>
          <p:cNvPr id="38" name="Picture 37">
            <a:extLst>
              <a:ext uri="{FF2B5EF4-FFF2-40B4-BE49-F238E27FC236}">
                <a16:creationId xmlns:a16="http://schemas.microsoft.com/office/drawing/2014/main" id="{46544FBC-6F30-3E48-B5D5-F87F5EBA2C5D}"/>
              </a:ext>
            </a:extLst>
          </p:cNvPr>
          <p:cNvPicPr>
            <a:picLocks noChangeAspect="1"/>
          </p:cNvPicPr>
          <p:nvPr/>
        </p:nvPicPr>
        <p:blipFill>
          <a:blip r:embed="rId5"/>
          <a:srcRect t="22876" r="26134"/>
          <a:stretch>
            <a:fillRect/>
          </a:stretch>
        </p:blipFill>
        <p:spPr>
          <a:xfrm>
            <a:off x="5915792" y="0"/>
            <a:ext cx="3228208" cy="4534170"/>
          </a:xfrm>
          <a:prstGeom prst="rect">
            <a:avLst/>
          </a:prstGeom>
        </p:spPr>
      </p:pic>
    </p:spTree>
    <p:extLst>
      <p:ext uri="{BB962C8B-B14F-4D97-AF65-F5344CB8AC3E}">
        <p14:creationId xmlns:p14="http://schemas.microsoft.com/office/powerpoint/2010/main" val="3560689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34F86"/>
        </a:solidFill>
        <a:effectLst/>
      </p:bgPr>
    </p:bg>
    <p:spTree>
      <p:nvGrpSpPr>
        <p:cNvPr id="1" name="">
          <a:extLst>
            <a:ext uri="{FF2B5EF4-FFF2-40B4-BE49-F238E27FC236}">
              <a16:creationId xmlns:a16="http://schemas.microsoft.com/office/drawing/2014/main" id="{00728773-2C5F-E235-258F-67DFE8B7292E}"/>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B4AFD48D-3248-A96F-6CB2-958797C33318}"/>
              </a:ext>
            </a:extLst>
          </p:cNvPr>
          <p:cNvPicPr>
            <a:picLocks noChangeAspect="1"/>
          </p:cNvPicPr>
          <p:nvPr/>
        </p:nvPicPr>
        <p:blipFill>
          <a:blip r:embed="rId3"/>
          <a:srcRect/>
          <a:stretch/>
        </p:blipFill>
        <p:spPr>
          <a:xfrm>
            <a:off x="0" y="0"/>
            <a:ext cx="9144000" cy="5143500"/>
          </a:xfrm>
          <a:prstGeom prst="rect">
            <a:avLst/>
          </a:prstGeom>
        </p:spPr>
      </p:pic>
      <p:sp>
        <p:nvSpPr>
          <p:cNvPr id="3" name="Text 0">
            <a:extLst>
              <a:ext uri="{FF2B5EF4-FFF2-40B4-BE49-F238E27FC236}">
                <a16:creationId xmlns:a16="http://schemas.microsoft.com/office/drawing/2014/main" id="{CC2E0686-B69F-A48C-75ED-746FFA117376}"/>
              </a:ext>
            </a:extLst>
          </p:cNvPr>
          <p:cNvSpPr/>
          <p:nvPr/>
        </p:nvSpPr>
        <p:spPr>
          <a:xfrm>
            <a:off x="271463" y="3705225"/>
            <a:ext cx="5958464" cy="1285875"/>
          </a:xfrm>
          <a:prstGeom prst="rect">
            <a:avLst/>
          </a:prstGeom>
          <a:noFill/>
          <a:ln/>
        </p:spPr>
        <p:txBody>
          <a:bodyPr wrap="square" lIns="0" tIns="0" rIns="0" bIns="0" rtlCol="0" anchor="t"/>
          <a:lstStyle/>
          <a:p>
            <a:pPr marL="0" indent="0" algn="l">
              <a:lnSpc>
                <a:spcPts val="9627"/>
              </a:lnSpc>
              <a:buNone/>
            </a:pPr>
            <a:r>
              <a:rPr lang="en-US" sz="9627" b="1" kern="0" spc="-193" dirty="0">
                <a:solidFill>
                  <a:srgbClr val="E0F2FF">
                    <a:alpha val="99000"/>
                  </a:srgbClr>
                </a:solidFill>
                <a:latin typeface="Aptos" pitchFamily="34" charset="0"/>
                <a:ea typeface="Aptos" pitchFamily="34" charset="-122"/>
                <a:cs typeface="Aptos" pitchFamily="34" charset="-120"/>
              </a:rPr>
              <a:t>Definitions</a:t>
            </a:r>
            <a:endParaRPr lang="en-US" sz="9627" dirty="0"/>
          </a:p>
        </p:txBody>
      </p:sp>
      <p:pic>
        <p:nvPicPr>
          <p:cNvPr id="4" name="Image 1" descr="preencoded.png">
            <a:extLst>
              <a:ext uri="{FF2B5EF4-FFF2-40B4-BE49-F238E27FC236}">
                <a16:creationId xmlns:a16="http://schemas.microsoft.com/office/drawing/2014/main" id="{BC28EA66-2D71-B6BA-D8B4-C74BC7BEAD29}"/>
              </a:ext>
            </a:extLst>
          </p:cNvPr>
          <p:cNvPicPr>
            <a:picLocks noChangeAspect="1"/>
          </p:cNvPicPr>
          <p:nvPr/>
        </p:nvPicPr>
        <p:blipFill>
          <a:blip r:embed="rId4"/>
          <a:srcRect/>
          <a:stretch/>
        </p:blipFill>
        <p:spPr>
          <a:xfrm>
            <a:off x="466725" y="400050"/>
            <a:ext cx="1900238" cy="423863"/>
          </a:xfrm>
          <a:prstGeom prst="rect">
            <a:avLst/>
          </a:prstGeom>
        </p:spPr>
      </p:pic>
    </p:spTree>
    <p:extLst>
      <p:ext uri="{BB962C8B-B14F-4D97-AF65-F5344CB8AC3E}">
        <p14:creationId xmlns:p14="http://schemas.microsoft.com/office/powerpoint/2010/main" val="30458398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9B124DE318F454F97F3EB82BC110050" ma:contentTypeVersion="9" ma:contentTypeDescription="Create a new document." ma:contentTypeScope="" ma:versionID="f6c25bd61722a4a765b5f4fe53ee6991">
  <xsd:schema xmlns:xsd="http://www.w3.org/2001/XMLSchema" xmlns:xs="http://www.w3.org/2001/XMLSchema" xmlns:p="http://schemas.microsoft.com/office/2006/metadata/properties" xmlns:ns2="4ed713db-b212-405d-91f0-d4794fd099a5" targetNamespace="http://schemas.microsoft.com/office/2006/metadata/properties" ma:root="true" ma:fieldsID="6c69cf3b119ddc69a9f0f06cc4302cf8" ns2:_="">
    <xsd:import namespace="4ed713db-b212-405d-91f0-d4794fd099a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Not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d713db-b212-405d-91f0-d4794fd099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Notes" ma:index="15" nillable="true" ma:displayName="Notes" ma:format="Dropdown" ma:internalName="Notes">
      <xsd:simpleType>
        <xsd:restriction base="dms:Text">
          <xsd:maxLength value="255"/>
        </xsd:restriction>
      </xsd:simpleType>
    </xsd:element>
    <xsd:element name="MediaServiceBillingMetadata" ma:index="1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Notes xmlns="4ed713db-b212-405d-91f0-d4794fd099a5" xsi:nil="true"/>
  </documentManagement>
</p:properties>
</file>

<file path=customXml/itemProps1.xml><?xml version="1.0" encoding="utf-8"?>
<ds:datastoreItem xmlns:ds="http://schemas.openxmlformats.org/officeDocument/2006/customXml" ds:itemID="{D989A14D-2AFE-456D-8656-8E033C222BCF}">
  <ds:schemaRefs>
    <ds:schemaRef ds:uri="http://schemas.microsoft.com/sharepoint/v3/contenttype/forms"/>
  </ds:schemaRefs>
</ds:datastoreItem>
</file>

<file path=customXml/itemProps2.xml><?xml version="1.0" encoding="utf-8"?>
<ds:datastoreItem xmlns:ds="http://schemas.openxmlformats.org/officeDocument/2006/customXml" ds:itemID="{42442D4F-DAB5-422B-9862-9F9E8B521F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ed713db-b212-405d-91f0-d4794fd099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F5195EE-B547-4B5F-9C73-71CCCAB5E898}">
  <ds:schemaRefs>
    <ds:schemaRef ds:uri="http://purl.org/dc/elements/1.1/"/>
    <ds:schemaRef ds:uri="4ed713db-b212-405d-91f0-d4794fd099a5"/>
    <ds:schemaRef ds:uri="http://schemas.microsoft.com/office/2006/documentManagement/types"/>
    <ds:schemaRef ds:uri="http://purl.org/dc/terms/"/>
    <ds:schemaRef ds:uri="http://www.w3.org/XML/1998/namespace"/>
    <ds:schemaRef ds:uri="http://schemas.microsoft.com/office/infopath/2007/PartnerControls"/>
    <ds:schemaRef ds:uri="http://schemas.openxmlformats.org/package/2006/metadata/core-propertie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830</TotalTime>
  <Words>3025</Words>
  <Application>Microsoft Office PowerPoint</Application>
  <PresentationFormat>On-screen Show (16:9)</PresentationFormat>
  <Paragraphs>288</Paragraphs>
  <Slides>30</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Aptos</vt:lpstr>
      <vt:lpstr>Calibri</vt:lpstr>
      <vt:lpstr>Helvetica</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Dan McCarthy</cp:lastModifiedBy>
  <cp:revision>137</cp:revision>
  <dcterms:created xsi:type="dcterms:W3CDTF">2026-05-05T05:52:07Z</dcterms:created>
  <dcterms:modified xsi:type="dcterms:W3CDTF">2026-05-20T11:55:11Z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0x01010099B124DE318F454F97F3EB82BC110050</vt:lpwstr>
  </property>
</Properties>
</file>